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6" r:id="rId4"/>
    <p:sldId id="271" r:id="rId5"/>
    <p:sldId id="268" r:id="rId6"/>
    <p:sldId id="258" r:id="rId7"/>
    <p:sldId id="272" r:id="rId8"/>
    <p:sldId id="273" r:id="rId9"/>
    <p:sldId id="270" r:id="rId10"/>
    <p:sldId id="265" r:id="rId11"/>
  </p:sldIdLst>
  <p:sldSz cx="18288000" cy="10287000"/>
  <p:notesSz cx="6858000" cy="9144000"/>
  <p:embeddedFontLst>
    <p:embeddedFont>
      <p:font typeface="Aptos" panose="020B000402020202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nva Sans" panose="020B0604020202020204" charset="0"/>
      <p:regular r:id="rId21"/>
    </p:embeddedFont>
    <p:embeddedFont>
      <p:font typeface="Canva Sans Bold" panose="020B0604020202020204" charset="0"/>
      <p:regular r:id="rId22"/>
    </p:embeddedFont>
    <p:embeddedFont>
      <p:font typeface="Poppins" panose="00000500000000000000" pitchFamily="2" charset="0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6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9FD4EE-294E-4189-B138-57AC706EED43}" v="8" dt="2025-05-23T20:33:10.6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3987" autoAdjust="0"/>
  </p:normalViewPr>
  <p:slideViewPr>
    <p:cSldViewPr>
      <p:cViewPr varScale="1">
        <p:scale>
          <a:sx n="51" d="100"/>
          <a:sy n="51" d="100"/>
        </p:scale>
        <p:origin x="516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EB844-23F8-4129-90E0-CD72638432B7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2A85C6-862B-4EF3-A566-E0DDB0E72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632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2A85C6-862B-4EF3-A566-E0DDB0E72F7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96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forms.gle/mMUzXnpBRpCdW1ndA" TargetMode="External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group of people using laptops&#10;&#10;AI-generated content may be incorrect.">
            <a:extLst>
              <a:ext uri="{FF2B5EF4-FFF2-40B4-BE49-F238E27FC236}">
                <a16:creationId xmlns:a16="http://schemas.microsoft.com/office/drawing/2014/main" id="{FC472E06-20D1-131C-A547-427EB6354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1" t="3666" r="10457" b="8834"/>
          <a:stretch/>
        </p:blipFill>
        <p:spPr>
          <a:xfrm>
            <a:off x="2446298" y="955155"/>
            <a:ext cx="13395403" cy="8372127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-487725">
            <a:off x="-727565" y="8204256"/>
            <a:ext cx="23408034" cy="8130006"/>
            <a:chOff x="0" y="0"/>
            <a:chExt cx="6165079" cy="2141236"/>
          </a:xfrm>
          <a:solidFill>
            <a:schemeClr val="bg1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A5F568F-BFA7-5E0B-731D-5720358F35F7}"/>
              </a:ext>
            </a:extLst>
          </p:cNvPr>
          <p:cNvSpPr txBox="1"/>
          <p:nvPr/>
        </p:nvSpPr>
        <p:spPr>
          <a:xfrm>
            <a:off x="2408823" y="940243"/>
            <a:ext cx="13432878" cy="7784657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5" name="Group 5"/>
          <p:cNvGrpSpPr/>
          <p:nvPr/>
        </p:nvGrpSpPr>
        <p:grpSpPr>
          <a:xfrm rot="912784">
            <a:off x="-3388920" y="9309055"/>
            <a:ext cx="23408034" cy="8130006"/>
            <a:chOff x="0" y="0"/>
            <a:chExt cx="6165079" cy="2141236"/>
          </a:xfrm>
          <a:solidFill>
            <a:srgbClr val="DA6727"/>
          </a:solidFill>
        </p:grpSpPr>
        <p:sp>
          <p:nvSpPr>
            <p:cNvPr id="6" name="Freeform 6"/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638745">
            <a:off x="-3388920" y="9596173"/>
            <a:ext cx="23408034" cy="8130006"/>
          </a:xfrm>
          <a:custGeom>
            <a:avLst/>
            <a:gdLst/>
            <a:ahLst/>
            <a:cxnLst/>
            <a:rect l="l" t="t" r="r" b="b"/>
            <a:pathLst>
              <a:path w="6165079" h="2141236">
                <a:moveTo>
                  <a:pt x="0" y="0"/>
                </a:moveTo>
                <a:lnTo>
                  <a:pt x="6165079" y="0"/>
                </a:lnTo>
                <a:lnTo>
                  <a:pt x="6165079" y="2141236"/>
                </a:lnTo>
                <a:lnTo>
                  <a:pt x="0" y="2141236"/>
                </a:lnTo>
                <a:close/>
              </a:path>
            </a:pathLst>
          </a:custGeom>
          <a:solidFill>
            <a:schemeClr val="bg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1" name="TextBox 11"/>
          <p:cNvSpPr txBox="1"/>
          <p:nvPr/>
        </p:nvSpPr>
        <p:spPr>
          <a:xfrm>
            <a:off x="2810840" y="2901563"/>
            <a:ext cx="12666320" cy="3709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204"/>
              </a:lnSpc>
            </a:pPr>
            <a:r>
              <a:rPr lang="en-US" sz="15782" b="1" dirty="0">
                <a:solidFill>
                  <a:schemeClr val="bg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1OALYTICS DATA DRILL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534186" y="6421863"/>
            <a:ext cx="7219628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9"/>
              </a:lnSpc>
            </a:pPr>
            <a:r>
              <a:rPr lang="en-US" sz="3399" dirty="0">
                <a:solidFill>
                  <a:schemeClr val="bg1"/>
                </a:solidFill>
                <a:latin typeface="Canva Sans"/>
                <a:ea typeface="Canva Sans"/>
                <a:cs typeface="Canva Sans"/>
                <a:sym typeface="Canva Sans"/>
              </a:rPr>
              <a:t>------------------</a:t>
            </a:r>
          </a:p>
        </p:txBody>
      </p:sp>
      <p:pic>
        <p:nvPicPr>
          <p:cNvPr id="14" name="Picture 13" descr="A black and orange text&#10;&#10;AI-generated content may be incorrect.">
            <a:extLst>
              <a:ext uri="{FF2B5EF4-FFF2-40B4-BE49-F238E27FC236}">
                <a16:creationId xmlns:a16="http://schemas.microsoft.com/office/drawing/2014/main" id="{DC44C53B-78A0-05AD-3692-311FBCB311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4173"/>
            <a:ext cx="2438400" cy="71824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A6727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87725">
            <a:off x="-727565" y="8204256"/>
            <a:ext cx="23408034" cy="8130006"/>
            <a:chOff x="0" y="0"/>
            <a:chExt cx="6165079" cy="2141236"/>
          </a:xfrm>
          <a:solidFill>
            <a:schemeClr val="tx1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912784">
            <a:off x="-3388920" y="9309055"/>
            <a:ext cx="23408034" cy="8130006"/>
            <a:chOff x="0" y="0"/>
            <a:chExt cx="6165079" cy="2141236"/>
          </a:xfrm>
          <a:solidFill>
            <a:srgbClr val="DA6727"/>
          </a:solidFill>
        </p:grpSpPr>
        <p:sp>
          <p:nvSpPr>
            <p:cNvPr id="6" name="Freeform 6"/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638745">
            <a:off x="-3388920" y="9596173"/>
            <a:ext cx="23408034" cy="8130006"/>
            <a:chOff x="0" y="0"/>
            <a:chExt cx="6165079" cy="2141236"/>
          </a:xfrm>
          <a:solidFill>
            <a:schemeClr val="tx1"/>
          </a:solidFill>
        </p:grpSpPr>
        <p:sp>
          <p:nvSpPr>
            <p:cNvPr id="9" name="Freeform 9"/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097680" y="2836089"/>
            <a:ext cx="10092640" cy="375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204"/>
              </a:lnSpc>
            </a:pPr>
            <a:r>
              <a:rPr lang="en-US" sz="15782" b="1" dirty="0">
                <a:solidFill>
                  <a:schemeClr val="bg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</a:t>
            </a:r>
          </a:p>
          <a:p>
            <a:pPr algn="ctr">
              <a:lnSpc>
                <a:spcPts val="14204"/>
              </a:lnSpc>
            </a:pPr>
            <a:r>
              <a:rPr lang="en-US" sz="15782" b="1" dirty="0">
                <a:solidFill>
                  <a:schemeClr val="bg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524000" y="840338"/>
            <a:ext cx="15689986" cy="9307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43"/>
              </a:lnSpc>
            </a:pPr>
            <a:r>
              <a:rPr lang="en-US" sz="4000" b="1" dirty="0">
                <a:solidFill>
                  <a:schemeClr val="bg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GOAL</a:t>
            </a:r>
          </a:p>
        </p:txBody>
      </p:sp>
      <p:grpSp>
        <p:nvGrpSpPr>
          <p:cNvPr id="15" name="Group 15"/>
          <p:cNvGrpSpPr/>
          <p:nvPr/>
        </p:nvGrpSpPr>
        <p:grpSpPr>
          <a:xfrm rot="912784">
            <a:off x="11263541" y="-7254613"/>
            <a:ext cx="14048919" cy="8130006"/>
            <a:chOff x="0" y="0"/>
            <a:chExt cx="3700127" cy="2141236"/>
          </a:xfrm>
          <a:solidFill>
            <a:schemeClr val="bg1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3700127" cy="2141236"/>
            </a:xfrm>
            <a:custGeom>
              <a:avLst/>
              <a:gdLst/>
              <a:ahLst/>
              <a:cxnLst/>
              <a:rect l="l" t="t" r="r" b="b"/>
              <a:pathLst>
                <a:path w="3700127" h="2141236">
                  <a:moveTo>
                    <a:pt x="0" y="0"/>
                  </a:moveTo>
                  <a:lnTo>
                    <a:pt x="3700127" y="0"/>
                  </a:lnTo>
                  <a:lnTo>
                    <a:pt x="3700127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3700127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8" name="Picture 17" descr="A black and orange text&#10;&#10;AI-generated content may be incorrect.">
            <a:extLst>
              <a:ext uri="{FF2B5EF4-FFF2-40B4-BE49-F238E27FC236}">
                <a16:creationId xmlns:a16="http://schemas.microsoft.com/office/drawing/2014/main" id="{78FDE958-AD5C-15A3-2C88-6DA8A27758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4173"/>
            <a:ext cx="2438400" cy="7182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FBEB72E-7E0E-7750-8CC0-1A9B72F467C3}"/>
              </a:ext>
            </a:extLst>
          </p:cNvPr>
          <p:cNvSpPr txBox="1"/>
          <p:nvPr/>
        </p:nvSpPr>
        <p:spPr>
          <a:xfrm>
            <a:off x="2207996" y="1913213"/>
            <a:ext cx="13872008" cy="7454156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4400" b="1" dirty="0">
                <a:solidFill>
                  <a:srgbClr val="DA6727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Unlocking Insights to Improve eCommerce Efficiency and Customer Satisfaction</a:t>
            </a:r>
            <a:r>
              <a:rPr lang="en-US" sz="4800" dirty="0">
                <a:solidFill>
                  <a:srgbClr val="DA6727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</a:p>
          <a:p>
            <a:pPr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This project simulates a real-world business scenario where participants will analyze transactional, behavioral, and geolocation data to generate actionable insights that support strategic decision-making in areas like customer experience, sales optimization, delivery logistics, and product performance.</a:t>
            </a:r>
            <a:endParaRPr lang="en-US" sz="48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grpSp>
        <p:nvGrpSpPr>
          <p:cNvPr id="2" name="Group 2"/>
          <p:cNvGrpSpPr/>
          <p:nvPr/>
        </p:nvGrpSpPr>
        <p:grpSpPr>
          <a:xfrm rot="638745">
            <a:off x="-3685519" y="10893289"/>
            <a:ext cx="23408034" cy="8130006"/>
            <a:chOff x="0" y="0"/>
            <a:chExt cx="6165079" cy="2141236"/>
          </a:xfrm>
          <a:solidFill>
            <a:srgbClr val="DA6727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F4ABB1-52F2-8932-122D-43BD05FCD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035D4D48-ABF1-9635-F042-118315412031}"/>
              </a:ext>
            </a:extLst>
          </p:cNvPr>
          <p:cNvSpPr txBox="1"/>
          <p:nvPr/>
        </p:nvSpPr>
        <p:spPr>
          <a:xfrm>
            <a:off x="1524000" y="840338"/>
            <a:ext cx="15689986" cy="9307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43"/>
              </a:lnSpc>
            </a:pPr>
            <a:r>
              <a:rPr lang="en-US" sz="4000" b="1" dirty="0">
                <a:solidFill>
                  <a:schemeClr val="bg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OBJECTIVES</a:t>
            </a:r>
          </a:p>
        </p:txBody>
      </p:sp>
      <p:grpSp>
        <p:nvGrpSpPr>
          <p:cNvPr id="15" name="Group 15">
            <a:extLst>
              <a:ext uri="{FF2B5EF4-FFF2-40B4-BE49-F238E27FC236}">
                <a16:creationId xmlns:a16="http://schemas.microsoft.com/office/drawing/2014/main" id="{F4AEF332-63E4-F3DF-A654-A33140B14263}"/>
              </a:ext>
            </a:extLst>
          </p:cNvPr>
          <p:cNvGrpSpPr/>
          <p:nvPr/>
        </p:nvGrpSpPr>
        <p:grpSpPr>
          <a:xfrm rot="912784">
            <a:off x="11263541" y="-7254613"/>
            <a:ext cx="14048919" cy="8130006"/>
            <a:chOff x="0" y="0"/>
            <a:chExt cx="3700127" cy="2141236"/>
          </a:xfrm>
          <a:solidFill>
            <a:schemeClr val="bg1"/>
          </a:solidFill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E2115DAC-8AC5-3858-3FAF-D047C2751FCC}"/>
                </a:ext>
              </a:extLst>
            </p:cNvPr>
            <p:cNvSpPr/>
            <p:nvPr/>
          </p:nvSpPr>
          <p:spPr>
            <a:xfrm>
              <a:off x="0" y="0"/>
              <a:ext cx="3700127" cy="2141236"/>
            </a:xfrm>
            <a:custGeom>
              <a:avLst/>
              <a:gdLst/>
              <a:ahLst/>
              <a:cxnLst/>
              <a:rect l="l" t="t" r="r" b="b"/>
              <a:pathLst>
                <a:path w="3700127" h="2141236">
                  <a:moveTo>
                    <a:pt x="0" y="0"/>
                  </a:moveTo>
                  <a:lnTo>
                    <a:pt x="3700127" y="0"/>
                  </a:lnTo>
                  <a:lnTo>
                    <a:pt x="3700127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>
              <a:extLst>
                <a:ext uri="{FF2B5EF4-FFF2-40B4-BE49-F238E27FC236}">
                  <a16:creationId xmlns:a16="http://schemas.microsoft.com/office/drawing/2014/main" id="{274E7499-D44F-F204-485D-7B06750CD26E}"/>
                </a:ext>
              </a:extLst>
            </p:cNvPr>
            <p:cNvSpPr txBox="1"/>
            <p:nvPr/>
          </p:nvSpPr>
          <p:spPr>
            <a:xfrm>
              <a:off x="0" y="-38100"/>
              <a:ext cx="3700127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8" name="Picture 17" descr="A black and orange text&#10;&#10;AI-generated content may be incorrect.">
            <a:extLst>
              <a:ext uri="{FF2B5EF4-FFF2-40B4-BE49-F238E27FC236}">
                <a16:creationId xmlns:a16="http://schemas.microsoft.com/office/drawing/2014/main" id="{A3929730-722A-CD90-98A9-24B2BE59C4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4173"/>
            <a:ext cx="2438400" cy="7182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EB2632E-1BF8-5D98-2944-11B46CF21633}"/>
              </a:ext>
            </a:extLst>
          </p:cNvPr>
          <p:cNvSpPr txBox="1"/>
          <p:nvPr/>
        </p:nvSpPr>
        <p:spPr>
          <a:xfrm>
            <a:off x="2207996" y="1913213"/>
            <a:ext cx="13872008" cy="783721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15000"/>
              </a:lnSpc>
              <a:spcBef>
                <a:spcPts val="1200"/>
              </a:spcBef>
              <a:defRPr sz="2700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defRPr>
            </a:lvl1pPr>
            <a:lvl2pPr marL="742950" lvl="1" indent="-285750">
              <a:lnSpc>
                <a:spcPct val="115000"/>
              </a:lnSpc>
              <a:buFont typeface="Arial" panose="020B0604020202020204" pitchFamily="34" charset="0"/>
              <a:buChar char="○"/>
              <a:defRPr sz="2700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defRPr>
            </a:lvl2pPr>
          </a:lstStyle>
          <a:p>
            <a:pPr marL="514350" indent="-514350">
              <a:buFont typeface="+mj-lt"/>
              <a:buAutoNum type="arabicPeriod"/>
            </a:pPr>
            <a:r>
              <a:rPr lang="en-US" sz="3600" dirty="0"/>
              <a:t>Predictive Modeling:</a:t>
            </a:r>
            <a:br>
              <a:rPr lang="en-US" sz="3600" dirty="0"/>
            </a:br>
            <a:endParaRPr lang="en-US" sz="3600" dirty="0"/>
          </a:p>
          <a:p>
            <a:pPr lvl="1"/>
            <a:r>
              <a:rPr lang="en-US" sz="3600" dirty="0"/>
              <a:t>Predict order delivery delays using order, customer, and logistics data.</a:t>
            </a:r>
            <a:br>
              <a:rPr lang="en-US" sz="3600" dirty="0"/>
            </a:br>
            <a:endParaRPr lang="en-US" sz="3600" dirty="0"/>
          </a:p>
          <a:p>
            <a:pPr lvl="1"/>
            <a:r>
              <a:rPr lang="en-US" sz="3600" dirty="0"/>
              <a:t>Predict review scores based on order characteristics and delays.</a:t>
            </a:r>
            <a:br>
              <a:rPr lang="en-US" sz="3600" dirty="0"/>
            </a:br>
            <a:endParaRPr lang="en-US" sz="3600" dirty="0"/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Customer Lifetime Value Prediction:</a:t>
            </a:r>
            <a:br>
              <a:rPr lang="en-US" sz="3600" dirty="0"/>
            </a:br>
            <a:endParaRPr lang="en-US" sz="3600" dirty="0"/>
          </a:p>
          <a:p>
            <a:pPr lvl="1"/>
            <a:r>
              <a:rPr lang="en-US" sz="3600" dirty="0"/>
              <a:t>Estimate CLV based on historical purchase and review data.</a:t>
            </a:r>
            <a:br>
              <a:rPr lang="en-US" sz="3600" dirty="0"/>
            </a:br>
            <a:endParaRPr lang="en-US" sz="3600" dirty="0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F658B340-CFF2-818B-BA35-6890FBE035DE}"/>
              </a:ext>
            </a:extLst>
          </p:cNvPr>
          <p:cNvGrpSpPr/>
          <p:nvPr/>
        </p:nvGrpSpPr>
        <p:grpSpPr>
          <a:xfrm rot="638745">
            <a:off x="-3685519" y="10893289"/>
            <a:ext cx="23408034" cy="8130006"/>
            <a:chOff x="0" y="0"/>
            <a:chExt cx="6165079" cy="2141236"/>
          </a:xfrm>
          <a:solidFill>
            <a:srgbClr val="DA6727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6D3C2FE-19A4-0DD1-C4BC-205166BE4A58}"/>
                </a:ext>
              </a:extLst>
            </p:cNvPr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1D8259A-E614-7C21-4007-ECB015580B69}"/>
                </a:ext>
              </a:extLst>
            </p:cNvPr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865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FF78D3-A7C1-7A39-92EC-F7127AE52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5DCB9C16-F8A6-7289-0780-EB4884FA7EFC}"/>
              </a:ext>
            </a:extLst>
          </p:cNvPr>
          <p:cNvSpPr txBox="1"/>
          <p:nvPr/>
        </p:nvSpPr>
        <p:spPr>
          <a:xfrm>
            <a:off x="1524000" y="840338"/>
            <a:ext cx="15689986" cy="9307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43"/>
              </a:lnSpc>
            </a:pPr>
            <a:r>
              <a:rPr lang="en-US" sz="4000" b="1" dirty="0">
                <a:solidFill>
                  <a:schemeClr val="bg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OBJECTIVES</a:t>
            </a:r>
          </a:p>
        </p:txBody>
      </p:sp>
      <p:grpSp>
        <p:nvGrpSpPr>
          <p:cNvPr id="15" name="Group 15">
            <a:extLst>
              <a:ext uri="{FF2B5EF4-FFF2-40B4-BE49-F238E27FC236}">
                <a16:creationId xmlns:a16="http://schemas.microsoft.com/office/drawing/2014/main" id="{8212920C-3340-4639-5C13-627AAF50105F}"/>
              </a:ext>
            </a:extLst>
          </p:cNvPr>
          <p:cNvGrpSpPr/>
          <p:nvPr/>
        </p:nvGrpSpPr>
        <p:grpSpPr>
          <a:xfrm rot="912784">
            <a:off x="11263541" y="-7254613"/>
            <a:ext cx="14048919" cy="8130006"/>
            <a:chOff x="0" y="0"/>
            <a:chExt cx="3700127" cy="2141236"/>
          </a:xfrm>
          <a:solidFill>
            <a:schemeClr val="bg1"/>
          </a:solidFill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027131BC-66FE-071F-491E-47D9B8EA7EE6}"/>
                </a:ext>
              </a:extLst>
            </p:cNvPr>
            <p:cNvSpPr/>
            <p:nvPr/>
          </p:nvSpPr>
          <p:spPr>
            <a:xfrm>
              <a:off x="0" y="0"/>
              <a:ext cx="3700127" cy="2141236"/>
            </a:xfrm>
            <a:custGeom>
              <a:avLst/>
              <a:gdLst/>
              <a:ahLst/>
              <a:cxnLst/>
              <a:rect l="l" t="t" r="r" b="b"/>
              <a:pathLst>
                <a:path w="3700127" h="2141236">
                  <a:moveTo>
                    <a:pt x="0" y="0"/>
                  </a:moveTo>
                  <a:lnTo>
                    <a:pt x="3700127" y="0"/>
                  </a:lnTo>
                  <a:lnTo>
                    <a:pt x="3700127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>
              <a:extLst>
                <a:ext uri="{FF2B5EF4-FFF2-40B4-BE49-F238E27FC236}">
                  <a16:creationId xmlns:a16="http://schemas.microsoft.com/office/drawing/2014/main" id="{EF42AEB7-F129-AD6D-02D3-3CFCA78290CF}"/>
                </a:ext>
              </a:extLst>
            </p:cNvPr>
            <p:cNvSpPr txBox="1"/>
            <p:nvPr/>
          </p:nvSpPr>
          <p:spPr>
            <a:xfrm>
              <a:off x="0" y="-38100"/>
              <a:ext cx="3700127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8" name="Picture 17" descr="A black and orange text&#10;&#10;AI-generated content may be incorrect.">
            <a:extLst>
              <a:ext uri="{FF2B5EF4-FFF2-40B4-BE49-F238E27FC236}">
                <a16:creationId xmlns:a16="http://schemas.microsoft.com/office/drawing/2014/main" id="{FF96759E-900B-B789-CA31-A1608CE0AE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4173"/>
            <a:ext cx="2438400" cy="7182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9779745-75CE-0B73-9381-3D54B380F4DE}"/>
              </a:ext>
            </a:extLst>
          </p:cNvPr>
          <p:cNvSpPr txBox="1"/>
          <p:nvPr/>
        </p:nvSpPr>
        <p:spPr>
          <a:xfrm>
            <a:off x="2207996" y="1913213"/>
            <a:ext cx="13872008" cy="726487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15000"/>
              </a:lnSpc>
              <a:spcBef>
                <a:spcPts val="1200"/>
              </a:spcBef>
              <a:defRPr sz="2700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defRPr>
            </a:lvl1pPr>
            <a:lvl2pPr marL="742950" lvl="1" indent="-285750">
              <a:lnSpc>
                <a:spcPct val="115000"/>
              </a:lnSpc>
              <a:buFont typeface="Arial" panose="020B0604020202020204" pitchFamily="34" charset="0"/>
              <a:buChar char="○"/>
              <a:defRPr sz="2700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defRPr>
            </a:lvl2pPr>
          </a:lstStyle>
          <a:p>
            <a:pPr marL="514350" indent="-514350">
              <a:buFont typeface="+mj-lt"/>
              <a:buAutoNum type="arabicPeriod" startAt="3"/>
            </a:pPr>
            <a:r>
              <a:rPr lang="en-US" sz="4000" dirty="0"/>
              <a:t>Churn Modeling:</a:t>
            </a:r>
            <a:br>
              <a:rPr lang="en-US" sz="4000" dirty="0"/>
            </a:br>
            <a:endParaRPr lang="en-US" sz="4000" dirty="0"/>
          </a:p>
          <a:p>
            <a:pPr lvl="1"/>
            <a:r>
              <a:rPr lang="en-US" sz="4000" dirty="0"/>
              <a:t>Identify customers likely to churn based on order frequency and satisfaction.</a:t>
            </a:r>
            <a:br>
              <a:rPr lang="en-US" sz="4000" dirty="0"/>
            </a:br>
            <a:endParaRPr lang="en-US" sz="4000" dirty="0"/>
          </a:p>
          <a:p>
            <a:pPr marL="514350" indent="-514350">
              <a:buFont typeface="+mj-lt"/>
              <a:buAutoNum type="arabicPeriod" startAt="3"/>
            </a:pPr>
            <a:r>
              <a:rPr lang="en-US" sz="4000" dirty="0"/>
              <a:t>Lead Conversion Modeling:</a:t>
            </a:r>
            <a:br>
              <a:rPr lang="en-US" sz="4000" dirty="0"/>
            </a:br>
            <a:endParaRPr lang="en-US" sz="4000" dirty="0"/>
          </a:p>
          <a:p>
            <a:pPr lvl="1"/>
            <a:r>
              <a:rPr lang="en-US" sz="4000" dirty="0"/>
              <a:t>Predict the likelihood of an MQL converting to a closed deal using behavioral and sales funnel features.</a:t>
            </a:r>
            <a:br>
              <a:rPr lang="en-US" sz="4000" dirty="0"/>
            </a:br>
            <a:endParaRPr lang="en-US" sz="4000" dirty="0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930C9494-5F21-7E65-607B-4A7E2A478200}"/>
              </a:ext>
            </a:extLst>
          </p:cNvPr>
          <p:cNvGrpSpPr/>
          <p:nvPr/>
        </p:nvGrpSpPr>
        <p:grpSpPr>
          <a:xfrm rot="638745">
            <a:off x="-3685519" y="10893289"/>
            <a:ext cx="23408034" cy="8130006"/>
            <a:chOff x="0" y="0"/>
            <a:chExt cx="6165079" cy="2141236"/>
          </a:xfrm>
          <a:solidFill>
            <a:srgbClr val="DA6727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F1AB7D6-CC8E-EF11-6462-F5716E485D63}"/>
                </a:ext>
              </a:extLst>
            </p:cNvPr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1EDF0B4-FC43-06C4-E8C0-666E9CB48B65}"/>
                </a:ext>
              </a:extLst>
            </p:cNvPr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77871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E1FA5E-7B7C-55AC-9A22-DF0847BCD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BB31B373-8B92-7061-D3C6-C5B998A3C4A7}"/>
              </a:ext>
            </a:extLst>
          </p:cNvPr>
          <p:cNvSpPr txBox="1"/>
          <p:nvPr/>
        </p:nvSpPr>
        <p:spPr>
          <a:xfrm>
            <a:off x="1524000" y="840338"/>
            <a:ext cx="15689986" cy="9307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43"/>
              </a:lnSpc>
            </a:pPr>
            <a:r>
              <a:rPr lang="en-US" sz="4000" b="1">
                <a:solidFill>
                  <a:schemeClr val="bg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OBJECTIVES</a:t>
            </a:r>
            <a:endParaRPr lang="en-US" sz="4000" b="1" dirty="0">
              <a:solidFill>
                <a:schemeClr val="bg1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grpSp>
        <p:nvGrpSpPr>
          <p:cNvPr id="15" name="Group 15">
            <a:extLst>
              <a:ext uri="{FF2B5EF4-FFF2-40B4-BE49-F238E27FC236}">
                <a16:creationId xmlns:a16="http://schemas.microsoft.com/office/drawing/2014/main" id="{B661E5A6-C87F-F619-9F81-27D59F6967F2}"/>
              </a:ext>
            </a:extLst>
          </p:cNvPr>
          <p:cNvGrpSpPr/>
          <p:nvPr/>
        </p:nvGrpSpPr>
        <p:grpSpPr>
          <a:xfrm rot="912784">
            <a:off x="11263541" y="-7254613"/>
            <a:ext cx="14048919" cy="8130006"/>
            <a:chOff x="0" y="0"/>
            <a:chExt cx="3700127" cy="2141236"/>
          </a:xfrm>
          <a:solidFill>
            <a:schemeClr val="bg1"/>
          </a:solidFill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EF2EAF06-23A8-3329-A180-FD13FA70CDFA}"/>
                </a:ext>
              </a:extLst>
            </p:cNvPr>
            <p:cNvSpPr/>
            <p:nvPr/>
          </p:nvSpPr>
          <p:spPr>
            <a:xfrm>
              <a:off x="0" y="0"/>
              <a:ext cx="3700127" cy="2141236"/>
            </a:xfrm>
            <a:custGeom>
              <a:avLst/>
              <a:gdLst/>
              <a:ahLst/>
              <a:cxnLst/>
              <a:rect l="l" t="t" r="r" b="b"/>
              <a:pathLst>
                <a:path w="3700127" h="2141236">
                  <a:moveTo>
                    <a:pt x="0" y="0"/>
                  </a:moveTo>
                  <a:lnTo>
                    <a:pt x="3700127" y="0"/>
                  </a:lnTo>
                  <a:lnTo>
                    <a:pt x="3700127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>
              <a:extLst>
                <a:ext uri="{FF2B5EF4-FFF2-40B4-BE49-F238E27FC236}">
                  <a16:creationId xmlns:a16="http://schemas.microsoft.com/office/drawing/2014/main" id="{B5FA694C-CF24-3311-CEC6-F5F583216AB1}"/>
                </a:ext>
              </a:extLst>
            </p:cNvPr>
            <p:cNvSpPr txBox="1"/>
            <p:nvPr/>
          </p:nvSpPr>
          <p:spPr>
            <a:xfrm>
              <a:off x="0" y="-38100"/>
              <a:ext cx="3700127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8" name="Picture 17" descr="A black and orange text&#10;&#10;AI-generated content may be incorrect.">
            <a:extLst>
              <a:ext uri="{FF2B5EF4-FFF2-40B4-BE49-F238E27FC236}">
                <a16:creationId xmlns:a16="http://schemas.microsoft.com/office/drawing/2014/main" id="{AEAB9AFA-53FF-1F92-D1CF-3D23132A85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4173"/>
            <a:ext cx="2438400" cy="71824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8CF60E5-5167-7C30-2335-0E2165770D1C}"/>
              </a:ext>
            </a:extLst>
          </p:cNvPr>
          <p:cNvSpPr txBox="1"/>
          <p:nvPr/>
        </p:nvSpPr>
        <p:spPr>
          <a:xfrm>
            <a:off x="2207996" y="1913213"/>
            <a:ext cx="13872008" cy="4505977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15000"/>
              </a:lnSpc>
              <a:spcBef>
                <a:spcPts val="1200"/>
              </a:spcBef>
              <a:defRPr sz="2700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defRPr>
            </a:lvl1pPr>
            <a:lvl2pPr marL="742950" lvl="1" indent="-285750">
              <a:lnSpc>
                <a:spcPct val="115000"/>
              </a:lnSpc>
              <a:buFont typeface="Arial" panose="020B0604020202020204" pitchFamily="34" charset="0"/>
              <a:buChar char="○"/>
              <a:defRPr sz="2700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defRPr>
            </a:lvl2pPr>
          </a:lstStyle>
          <a:p>
            <a:r>
              <a:rPr lang="en-US" dirty="0"/>
              <a:t>5. 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/>
              <a:t>Geospatial visualization of seller vs. customer locations to suggest delivery optimization.</a:t>
            </a:r>
            <a:br>
              <a:rPr lang="en-US" dirty="0"/>
            </a:br>
            <a:endParaRPr lang="en-US" dirty="0"/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/>
              <a:t>Create a dashboard to track business KPIs using Power BI, Tableau, or Python Dash.</a:t>
            </a:r>
            <a:br>
              <a:rPr lang="en-US" dirty="0"/>
            </a:br>
            <a:endParaRPr lang="en-US" dirty="0"/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/>
              <a:t>Suggest A/B test opportunities from the funnel or product level.</a:t>
            </a:r>
            <a:br>
              <a:rPr lang="en-US" dirty="0"/>
            </a:br>
            <a:endParaRPr lang="en-US" dirty="0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D27E433B-5239-4D2C-62CC-7C903495D80D}"/>
              </a:ext>
            </a:extLst>
          </p:cNvPr>
          <p:cNvGrpSpPr/>
          <p:nvPr/>
        </p:nvGrpSpPr>
        <p:grpSpPr>
          <a:xfrm rot="638745">
            <a:off x="-3685519" y="10893289"/>
            <a:ext cx="23408034" cy="8130006"/>
            <a:chOff x="0" y="0"/>
            <a:chExt cx="6165079" cy="2141236"/>
          </a:xfrm>
          <a:solidFill>
            <a:srgbClr val="DA6727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FDF18C3-E992-2D42-9E66-4ECF15CEA7C2}"/>
                </a:ext>
              </a:extLst>
            </p:cNvPr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652AF63-3807-F51F-7BE7-9ED094640AFA}"/>
                </a:ext>
              </a:extLst>
            </p:cNvPr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87241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List with solid fill"/>
          <p:cNvSpPr/>
          <p:nvPr/>
        </p:nvSpPr>
        <p:spPr>
          <a:xfrm>
            <a:off x="457200" y="1600200"/>
            <a:ext cx="5181600" cy="7086600"/>
          </a:xfrm>
          <a:custGeom>
            <a:avLst/>
            <a:gdLst/>
            <a:ahLst/>
            <a:cxnLst/>
            <a:rect l="l" t="t" r="r" b="b"/>
            <a:pathLst>
              <a:path w="6717395" h="12082708">
                <a:moveTo>
                  <a:pt x="0" y="0"/>
                </a:moveTo>
                <a:lnTo>
                  <a:pt x="6717395" y="0"/>
                </a:lnTo>
                <a:lnTo>
                  <a:pt x="6717395" y="12082707"/>
                </a:lnTo>
                <a:lnTo>
                  <a:pt x="0" y="120827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8001000" y="266700"/>
            <a:ext cx="9331022" cy="930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3"/>
              </a:lnSpc>
            </a:pPr>
            <a:r>
              <a:rPr lang="en-US" sz="4000" b="1" dirty="0">
                <a:solidFill>
                  <a:schemeClr val="bg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TASK INSTRUCTION</a:t>
            </a:r>
          </a:p>
        </p:txBody>
      </p:sp>
      <p:grpSp>
        <p:nvGrpSpPr>
          <p:cNvPr id="4" name="Group 4"/>
          <p:cNvGrpSpPr/>
          <p:nvPr/>
        </p:nvGrpSpPr>
        <p:grpSpPr>
          <a:xfrm rot="-487725">
            <a:off x="-621444" y="10234195"/>
            <a:ext cx="23408034" cy="6628979"/>
            <a:chOff x="0" y="0"/>
            <a:chExt cx="6165079" cy="21412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solidFill>
              <a:schemeClr val="bg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429978">
            <a:off x="-6797204" y="-7236363"/>
            <a:ext cx="14048919" cy="8130006"/>
            <a:chOff x="0" y="0"/>
            <a:chExt cx="3700127" cy="214123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700127" cy="2141236"/>
            </a:xfrm>
            <a:custGeom>
              <a:avLst/>
              <a:gdLst/>
              <a:ahLst/>
              <a:cxnLst/>
              <a:rect l="l" t="t" r="r" b="b"/>
              <a:pathLst>
                <a:path w="3700127" h="2141236">
                  <a:moveTo>
                    <a:pt x="0" y="0"/>
                  </a:moveTo>
                  <a:lnTo>
                    <a:pt x="3700127" y="0"/>
                  </a:lnTo>
                  <a:lnTo>
                    <a:pt x="3700127" y="2141236"/>
                  </a:lnTo>
                  <a:lnTo>
                    <a:pt x="0" y="2141236"/>
                  </a:lnTo>
                  <a:close/>
                </a:path>
              </a:pathLst>
            </a:custGeom>
            <a:solidFill>
              <a:srgbClr val="DA6727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700127" cy="21793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892E4E3-FFFA-040B-31B4-4CD8E6B9A9F0}"/>
              </a:ext>
            </a:extLst>
          </p:cNvPr>
          <p:cNvSpPr txBox="1"/>
          <p:nvPr/>
        </p:nvSpPr>
        <p:spPr>
          <a:xfrm>
            <a:off x="6781800" y="1306331"/>
            <a:ext cx="11234218" cy="7674337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8214DF-D24F-0A26-8797-9A53DE2CDBE2}"/>
              </a:ext>
            </a:extLst>
          </p:cNvPr>
          <p:cNvSpPr txBox="1"/>
          <p:nvPr/>
        </p:nvSpPr>
        <p:spPr>
          <a:xfrm>
            <a:off x="6844430" y="1325102"/>
            <a:ext cx="11108957" cy="7940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Step 1: 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Access the dataset provided in the zip folder. It contains customers, geolocation,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leads_closed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leads_qualified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order_items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order_payments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order_reviews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orders,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product_category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products and sellers dataset.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Step 2: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Understand the business context and project goal.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Step 3: 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Perform your analysis and ensure that it aligns with the business objectives.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89D2D8-0BA2-71AD-7C7D-1E14DD95E8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List with solid fill">
            <a:extLst>
              <a:ext uri="{FF2B5EF4-FFF2-40B4-BE49-F238E27FC236}">
                <a16:creationId xmlns:a16="http://schemas.microsoft.com/office/drawing/2014/main" id="{8BE90A6C-904D-4E95-3A6C-EA9CF4D0C673}"/>
              </a:ext>
            </a:extLst>
          </p:cNvPr>
          <p:cNvSpPr/>
          <p:nvPr/>
        </p:nvSpPr>
        <p:spPr>
          <a:xfrm>
            <a:off x="12801600" y="1600200"/>
            <a:ext cx="5181600" cy="7086600"/>
          </a:xfrm>
          <a:custGeom>
            <a:avLst/>
            <a:gdLst/>
            <a:ahLst/>
            <a:cxnLst/>
            <a:rect l="l" t="t" r="r" b="b"/>
            <a:pathLst>
              <a:path w="6717395" h="12082708">
                <a:moveTo>
                  <a:pt x="0" y="0"/>
                </a:moveTo>
                <a:lnTo>
                  <a:pt x="6717395" y="0"/>
                </a:lnTo>
                <a:lnTo>
                  <a:pt x="6717395" y="12082707"/>
                </a:lnTo>
                <a:lnTo>
                  <a:pt x="0" y="120827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B98E3023-B56C-2A39-B63B-59AEF185A618}"/>
              </a:ext>
            </a:extLst>
          </p:cNvPr>
          <p:cNvSpPr txBox="1"/>
          <p:nvPr/>
        </p:nvSpPr>
        <p:spPr>
          <a:xfrm>
            <a:off x="1408798" y="637750"/>
            <a:ext cx="9331022" cy="930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343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va Sans Bold"/>
                <a:ea typeface="Canva Sans Bold"/>
                <a:cs typeface="Canva Sans Bold"/>
                <a:sym typeface="Canva Sans Bold"/>
              </a:rPr>
              <a:t>SUBMISSION DETAILS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E7FE987F-D710-F5EC-6A2F-877EE561E43B}"/>
              </a:ext>
            </a:extLst>
          </p:cNvPr>
          <p:cNvGrpSpPr/>
          <p:nvPr/>
        </p:nvGrpSpPr>
        <p:grpSpPr>
          <a:xfrm rot="-487725">
            <a:off x="-621444" y="10234195"/>
            <a:ext cx="23408034" cy="6628979"/>
            <a:chOff x="0" y="0"/>
            <a:chExt cx="6165079" cy="214123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1127B318-51DF-A01B-2487-0455FE26FA15}"/>
                </a:ext>
              </a:extLst>
            </p:cNvPr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solidFill>
              <a:schemeClr val="bg1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2AD7D4D7-EAD4-3938-D4E1-17058B7BAB02}"/>
                </a:ext>
              </a:extLst>
            </p:cNvPr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6C936E0F-A0C4-4344-B769-46EE288AACC3}"/>
              </a:ext>
            </a:extLst>
          </p:cNvPr>
          <p:cNvGrpSpPr/>
          <p:nvPr/>
        </p:nvGrpSpPr>
        <p:grpSpPr>
          <a:xfrm rot="-1429978">
            <a:off x="-6797204" y="-7236363"/>
            <a:ext cx="14048919" cy="8130006"/>
            <a:chOff x="0" y="0"/>
            <a:chExt cx="3700127" cy="2141236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4532BAE-D49D-B3BF-54EB-2C0E825DEC70}"/>
                </a:ext>
              </a:extLst>
            </p:cNvPr>
            <p:cNvSpPr/>
            <p:nvPr/>
          </p:nvSpPr>
          <p:spPr>
            <a:xfrm>
              <a:off x="0" y="0"/>
              <a:ext cx="3700127" cy="2141236"/>
            </a:xfrm>
            <a:custGeom>
              <a:avLst/>
              <a:gdLst/>
              <a:ahLst/>
              <a:cxnLst/>
              <a:rect l="l" t="t" r="r" b="b"/>
              <a:pathLst>
                <a:path w="3700127" h="2141236">
                  <a:moveTo>
                    <a:pt x="0" y="0"/>
                  </a:moveTo>
                  <a:lnTo>
                    <a:pt x="3700127" y="0"/>
                  </a:lnTo>
                  <a:lnTo>
                    <a:pt x="3700127" y="2141236"/>
                  </a:lnTo>
                  <a:lnTo>
                    <a:pt x="0" y="2141236"/>
                  </a:lnTo>
                  <a:close/>
                </a:path>
              </a:pathLst>
            </a:custGeom>
            <a:solidFill>
              <a:srgbClr val="DA672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5541D4FF-72D8-767E-D83F-B2D0106078CB}"/>
                </a:ext>
              </a:extLst>
            </p:cNvPr>
            <p:cNvSpPr txBox="1"/>
            <p:nvPr/>
          </p:nvSpPr>
          <p:spPr>
            <a:xfrm>
              <a:off x="0" y="-38100"/>
              <a:ext cx="3700127" cy="21793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0F60A5C-DFD4-396E-3A65-38C89EA979B2}"/>
              </a:ext>
            </a:extLst>
          </p:cNvPr>
          <p:cNvSpPr txBox="1"/>
          <p:nvPr/>
        </p:nvSpPr>
        <p:spPr>
          <a:xfrm>
            <a:off x="419099" y="1600200"/>
            <a:ext cx="11234218" cy="8082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A4D5C-11C1-FA00-DA09-9155BF270750}"/>
              </a:ext>
            </a:extLst>
          </p:cNvPr>
          <p:cNvSpPr txBox="1"/>
          <p:nvPr/>
        </p:nvSpPr>
        <p:spPr>
          <a:xfrm>
            <a:off x="457199" y="1607820"/>
            <a:ext cx="11158018" cy="8021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Step 1: Review Eligibility and Rules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Before starting, read the Terms &amp; Conditions file in the ZIP folder. It contains important information regarding: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Participant eligibility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Usage rights of submitted content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Criteria for winner selection.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Step 2: Share Your Work on LinkedIn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As part of your submission, you are required to publicly share your process and insights by: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Creating a LinkedIn post that highlights your analysis journey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Including key findings, screenshots of your dashboard or visualizations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Attaching a public link to your full report, dashboard, or project files (Google Drive, GitHub, Tableau Public, etc.)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🔖 Important: Use the official event hashtag (see next slide) in your LinkedIn post for it to be tracked as a valid submission.</a:t>
            </a:r>
          </a:p>
        </p:txBody>
      </p:sp>
    </p:spTree>
    <p:extLst>
      <p:ext uri="{BB962C8B-B14F-4D97-AF65-F5344CB8AC3E}">
        <p14:creationId xmlns:p14="http://schemas.microsoft.com/office/powerpoint/2010/main" val="1066311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9D8AF9-8349-6F9E-D927-BB6918478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List with solid fill">
            <a:extLst>
              <a:ext uri="{FF2B5EF4-FFF2-40B4-BE49-F238E27FC236}">
                <a16:creationId xmlns:a16="http://schemas.microsoft.com/office/drawing/2014/main" id="{34D029A5-75D5-A7A2-B56F-E285A0C39F99}"/>
              </a:ext>
            </a:extLst>
          </p:cNvPr>
          <p:cNvSpPr/>
          <p:nvPr/>
        </p:nvSpPr>
        <p:spPr>
          <a:xfrm>
            <a:off x="12801600" y="1600200"/>
            <a:ext cx="5181600" cy="7086600"/>
          </a:xfrm>
          <a:custGeom>
            <a:avLst/>
            <a:gdLst/>
            <a:ahLst/>
            <a:cxnLst/>
            <a:rect l="l" t="t" r="r" b="b"/>
            <a:pathLst>
              <a:path w="6717395" h="12082708">
                <a:moveTo>
                  <a:pt x="0" y="0"/>
                </a:moveTo>
                <a:lnTo>
                  <a:pt x="6717395" y="0"/>
                </a:lnTo>
                <a:lnTo>
                  <a:pt x="6717395" y="12082707"/>
                </a:lnTo>
                <a:lnTo>
                  <a:pt x="0" y="120827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965A4742-4E99-B942-F319-4D07939C95A7}"/>
              </a:ext>
            </a:extLst>
          </p:cNvPr>
          <p:cNvSpPr txBox="1"/>
          <p:nvPr/>
        </p:nvSpPr>
        <p:spPr>
          <a:xfrm>
            <a:off x="1408798" y="637750"/>
            <a:ext cx="9331022" cy="930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343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va Sans Bold"/>
                <a:ea typeface="Canva Sans Bold"/>
                <a:cs typeface="Canva Sans Bold"/>
                <a:sym typeface="Canva Sans Bold"/>
              </a:rPr>
              <a:t>SUBMISSION DETAILS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8D34B84F-72B1-BEEE-EF7E-F306509AC692}"/>
              </a:ext>
            </a:extLst>
          </p:cNvPr>
          <p:cNvGrpSpPr/>
          <p:nvPr/>
        </p:nvGrpSpPr>
        <p:grpSpPr>
          <a:xfrm rot="-487725">
            <a:off x="-621444" y="10234195"/>
            <a:ext cx="23408034" cy="6628979"/>
            <a:chOff x="0" y="0"/>
            <a:chExt cx="6165079" cy="214123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370FADBA-5DBA-35DF-1780-A618AFA915D9}"/>
                </a:ext>
              </a:extLst>
            </p:cNvPr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solidFill>
              <a:schemeClr val="bg1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ADBA1AF5-08C6-BE77-0A46-6EB3F263DD78}"/>
                </a:ext>
              </a:extLst>
            </p:cNvPr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44525A5B-301A-F379-6BF4-F22A58A422ED}"/>
              </a:ext>
            </a:extLst>
          </p:cNvPr>
          <p:cNvGrpSpPr/>
          <p:nvPr/>
        </p:nvGrpSpPr>
        <p:grpSpPr>
          <a:xfrm rot="-1429978">
            <a:off x="-6797204" y="-7236363"/>
            <a:ext cx="14048919" cy="8130006"/>
            <a:chOff x="0" y="0"/>
            <a:chExt cx="3700127" cy="2141236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55A05E8-4C06-D107-EBB0-E04EBD6ED4CD}"/>
                </a:ext>
              </a:extLst>
            </p:cNvPr>
            <p:cNvSpPr/>
            <p:nvPr/>
          </p:nvSpPr>
          <p:spPr>
            <a:xfrm>
              <a:off x="0" y="0"/>
              <a:ext cx="3700127" cy="2141236"/>
            </a:xfrm>
            <a:custGeom>
              <a:avLst/>
              <a:gdLst/>
              <a:ahLst/>
              <a:cxnLst/>
              <a:rect l="l" t="t" r="r" b="b"/>
              <a:pathLst>
                <a:path w="3700127" h="2141236">
                  <a:moveTo>
                    <a:pt x="0" y="0"/>
                  </a:moveTo>
                  <a:lnTo>
                    <a:pt x="3700127" y="0"/>
                  </a:lnTo>
                  <a:lnTo>
                    <a:pt x="3700127" y="2141236"/>
                  </a:lnTo>
                  <a:lnTo>
                    <a:pt x="0" y="2141236"/>
                  </a:lnTo>
                  <a:close/>
                </a:path>
              </a:pathLst>
            </a:custGeom>
            <a:solidFill>
              <a:srgbClr val="DA672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9B955D5D-22E3-0749-254F-74810AF611E0}"/>
                </a:ext>
              </a:extLst>
            </p:cNvPr>
            <p:cNvSpPr txBox="1"/>
            <p:nvPr/>
          </p:nvSpPr>
          <p:spPr>
            <a:xfrm>
              <a:off x="0" y="-38100"/>
              <a:ext cx="3700127" cy="21793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EE30127-5152-D064-A8D0-4C29912189B3}"/>
              </a:ext>
            </a:extLst>
          </p:cNvPr>
          <p:cNvSpPr txBox="1"/>
          <p:nvPr/>
        </p:nvSpPr>
        <p:spPr>
          <a:xfrm>
            <a:off x="419099" y="1600200"/>
            <a:ext cx="11234218" cy="8082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FEBAD5-9704-0B62-FDBF-318E26A30CE5}"/>
              </a:ext>
            </a:extLst>
          </p:cNvPr>
          <p:cNvSpPr txBox="1"/>
          <p:nvPr/>
        </p:nvSpPr>
        <p:spPr>
          <a:xfrm>
            <a:off x="457199" y="1607820"/>
            <a:ext cx="11158018" cy="8122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Step 3: Submit via Google Form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After publishing your LinkedIn post:</a:t>
            </a:r>
          </a:p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Fill out the official submission form</a:t>
            </a:r>
          </a:p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Include the link to your LinkedIn post</a:t>
            </a:r>
          </a:p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Provide access to your dashboard or files (make sure sharing settings are public)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5"/>
              </a:rPr>
              <a:t>🔗 Click here to access the Submission Form</a:t>
            </a:r>
            <a:endParaRPr kumimoji="0" lang="en-US" sz="2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Step 4 :Evaluation Criteria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Submissions will be reviewed based on the following: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Creativity: Innovative approaches, visualizations, or interpretations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Accuracy: Clean data </a:t>
            </a:r>
            <a:r>
              <a:rPr kumimoji="0" lang="en-US" sz="2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handling valid </a:t>
            </a: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insights, correct modeling methods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Presentation: Clarity of storytelling, dashboard interactivity, visual appeal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Insights: Relevance and business impact of your findings and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2902953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90F28C-B790-820A-8B73-55120E210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C7EBFA82-9392-7D9B-021B-F6ABB25EDAF1}"/>
              </a:ext>
            </a:extLst>
          </p:cNvPr>
          <p:cNvSpPr txBox="1"/>
          <p:nvPr/>
        </p:nvSpPr>
        <p:spPr>
          <a:xfrm>
            <a:off x="8153400" y="840338"/>
            <a:ext cx="9060586" cy="9307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43"/>
              </a:lnSpc>
            </a:pPr>
            <a:r>
              <a:rPr lang="en-US" sz="4000" b="1" dirty="0">
                <a:solidFill>
                  <a:schemeClr val="bg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LINKEDIN HASHTAGS</a:t>
            </a:r>
          </a:p>
        </p:txBody>
      </p:sp>
      <p:grpSp>
        <p:nvGrpSpPr>
          <p:cNvPr id="15" name="Group 15">
            <a:extLst>
              <a:ext uri="{FF2B5EF4-FFF2-40B4-BE49-F238E27FC236}">
                <a16:creationId xmlns:a16="http://schemas.microsoft.com/office/drawing/2014/main" id="{FD8226EB-CC11-390C-1073-D75F790E8F43}"/>
              </a:ext>
            </a:extLst>
          </p:cNvPr>
          <p:cNvGrpSpPr/>
          <p:nvPr/>
        </p:nvGrpSpPr>
        <p:grpSpPr>
          <a:xfrm rot="912784">
            <a:off x="11263541" y="-7254613"/>
            <a:ext cx="14048919" cy="8130006"/>
            <a:chOff x="0" y="0"/>
            <a:chExt cx="3700127" cy="2141236"/>
          </a:xfrm>
          <a:solidFill>
            <a:schemeClr val="bg1"/>
          </a:solidFill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57E42193-2769-6490-C24E-EBBA81B88B40}"/>
                </a:ext>
              </a:extLst>
            </p:cNvPr>
            <p:cNvSpPr/>
            <p:nvPr/>
          </p:nvSpPr>
          <p:spPr>
            <a:xfrm>
              <a:off x="0" y="0"/>
              <a:ext cx="3700127" cy="2141236"/>
            </a:xfrm>
            <a:custGeom>
              <a:avLst/>
              <a:gdLst/>
              <a:ahLst/>
              <a:cxnLst/>
              <a:rect l="l" t="t" r="r" b="b"/>
              <a:pathLst>
                <a:path w="3700127" h="2141236">
                  <a:moveTo>
                    <a:pt x="0" y="0"/>
                  </a:moveTo>
                  <a:lnTo>
                    <a:pt x="3700127" y="0"/>
                  </a:lnTo>
                  <a:lnTo>
                    <a:pt x="3700127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>
              <a:extLst>
                <a:ext uri="{FF2B5EF4-FFF2-40B4-BE49-F238E27FC236}">
                  <a16:creationId xmlns:a16="http://schemas.microsoft.com/office/drawing/2014/main" id="{A0065C83-B809-BCB3-D297-EEA9EDA42A4A}"/>
                </a:ext>
              </a:extLst>
            </p:cNvPr>
            <p:cNvSpPr txBox="1"/>
            <p:nvPr/>
          </p:nvSpPr>
          <p:spPr>
            <a:xfrm>
              <a:off x="0" y="-38100"/>
              <a:ext cx="3700127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8" name="Picture 17" descr="A black and orange text&#10;&#10;AI-generated content may be incorrect.">
            <a:extLst>
              <a:ext uri="{FF2B5EF4-FFF2-40B4-BE49-F238E27FC236}">
                <a16:creationId xmlns:a16="http://schemas.microsoft.com/office/drawing/2014/main" id="{9C856CE4-2C32-3550-DCBA-0FCD99A9B20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4173"/>
            <a:ext cx="2438400" cy="718248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8A1B7D99-FEA9-254F-411B-1DEE05FDBA91}"/>
              </a:ext>
            </a:extLst>
          </p:cNvPr>
          <p:cNvGrpSpPr/>
          <p:nvPr/>
        </p:nvGrpSpPr>
        <p:grpSpPr>
          <a:xfrm rot="638745">
            <a:off x="-3685519" y="10893289"/>
            <a:ext cx="23408034" cy="8130006"/>
            <a:chOff x="0" y="0"/>
            <a:chExt cx="6165079" cy="2141236"/>
          </a:xfrm>
          <a:solidFill>
            <a:srgbClr val="DA6727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A39CF40-46BC-50FA-5AC3-987BE7C1FA0B}"/>
                </a:ext>
              </a:extLst>
            </p:cNvPr>
            <p:cNvSpPr/>
            <p:nvPr/>
          </p:nvSpPr>
          <p:spPr>
            <a:xfrm>
              <a:off x="0" y="0"/>
              <a:ext cx="6165079" cy="2141236"/>
            </a:xfrm>
            <a:custGeom>
              <a:avLst/>
              <a:gdLst/>
              <a:ahLst/>
              <a:cxnLst/>
              <a:rect l="l" t="t" r="r" b="b"/>
              <a:pathLst>
                <a:path w="6165079" h="2141236">
                  <a:moveTo>
                    <a:pt x="0" y="0"/>
                  </a:moveTo>
                  <a:lnTo>
                    <a:pt x="6165079" y="0"/>
                  </a:lnTo>
                  <a:lnTo>
                    <a:pt x="6165079" y="2141236"/>
                  </a:lnTo>
                  <a:lnTo>
                    <a:pt x="0" y="214123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89E1AC4-2CD1-EC41-29B2-22858876E07D}"/>
                </a:ext>
              </a:extLst>
            </p:cNvPr>
            <p:cNvSpPr txBox="1"/>
            <p:nvPr/>
          </p:nvSpPr>
          <p:spPr>
            <a:xfrm>
              <a:off x="0" y="-38100"/>
              <a:ext cx="6165079" cy="217933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aphic 8" descr="Adhesive Bandage outline">
            <a:extLst>
              <a:ext uri="{FF2B5EF4-FFF2-40B4-BE49-F238E27FC236}">
                <a16:creationId xmlns:a16="http://schemas.microsoft.com/office/drawing/2014/main" id="{108686AE-CF41-559C-203D-E58BE12E3B1B}"/>
              </a:ext>
            </a:extLst>
          </p:cNvPr>
          <p:cNvGrpSpPr/>
          <p:nvPr/>
        </p:nvGrpSpPr>
        <p:grpSpPr>
          <a:xfrm>
            <a:off x="1206611" y="2700176"/>
            <a:ext cx="4510624" cy="4507658"/>
            <a:chOff x="1206611" y="2700176"/>
            <a:chExt cx="4510624" cy="4507658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35F6EB7-8A4E-4179-17C3-FA8E55697095}"/>
                </a:ext>
              </a:extLst>
            </p:cNvPr>
            <p:cNvSpPr/>
            <p:nvPr/>
          </p:nvSpPr>
          <p:spPr>
            <a:xfrm>
              <a:off x="1206611" y="2700176"/>
              <a:ext cx="4510624" cy="4507658"/>
            </a:xfrm>
            <a:custGeom>
              <a:avLst/>
              <a:gdLst>
                <a:gd name="connsiteX0" fmla="*/ 3639985 w 4510624"/>
                <a:gd name="connsiteY0" fmla="*/ 115665 h 4507658"/>
                <a:gd name="connsiteX1" fmla="*/ 4394927 w 4510624"/>
                <a:gd name="connsiteY1" fmla="*/ 870260 h 4507658"/>
                <a:gd name="connsiteX2" fmla="*/ 4197430 w 4510624"/>
                <a:gd name="connsiteY2" fmla="*/ 1379472 h 4507658"/>
                <a:gd name="connsiteX3" fmla="*/ 1380075 w 4510624"/>
                <a:gd name="connsiteY3" fmla="*/ 4193993 h 4507658"/>
                <a:gd name="connsiteX4" fmla="*/ 313638 w 4510624"/>
                <a:gd name="connsiteY4" fmla="*/ 4146651 h 4507658"/>
                <a:gd name="connsiteX5" fmla="*/ 312840 w 4510624"/>
                <a:gd name="connsiteY5" fmla="*/ 3128435 h 4507658"/>
                <a:gd name="connsiteX6" fmla="*/ 3130194 w 4510624"/>
                <a:gd name="connsiteY6" fmla="*/ 313914 h 4507658"/>
                <a:gd name="connsiteX7" fmla="*/ 3639985 w 4510624"/>
                <a:gd name="connsiteY7" fmla="*/ 115665 h 4507658"/>
                <a:gd name="connsiteX8" fmla="*/ 3639985 w 4510624"/>
                <a:gd name="connsiteY8" fmla="*/ 1 h 4507658"/>
                <a:gd name="connsiteX9" fmla="*/ 3050096 w 4510624"/>
                <a:gd name="connsiteY9" fmla="*/ 230404 h 4507658"/>
                <a:gd name="connsiteX10" fmla="*/ 229272 w 4510624"/>
                <a:gd name="connsiteY10" fmla="*/ 3048453 h 4507658"/>
                <a:gd name="connsiteX11" fmla="*/ 281778 w 4510624"/>
                <a:gd name="connsiteY11" fmla="*/ 4278394 h 4507658"/>
                <a:gd name="connsiteX12" fmla="*/ 1460115 w 4510624"/>
                <a:gd name="connsiteY12" fmla="*/ 4277561 h 4507658"/>
                <a:gd name="connsiteX13" fmla="*/ 4280997 w 4510624"/>
                <a:gd name="connsiteY13" fmla="*/ 1459512 h 4507658"/>
                <a:gd name="connsiteX14" fmla="*/ 4229266 w 4510624"/>
                <a:gd name="connsiteY14" fmla="*/ 229623 h 4507658"/>
                <a:gd name="connsiteX15" fmla="*/ 3639985 w 4510624"/>
                <a:gd name="connsiteY15" fmla="*/ 1 h 4507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10624" h="4507658">
                  <a:moveTo>
                    <a:pt x="3639985" y="115665"/>
                  </a:moveTo>
                  <a:cubicBezTo>
                    <a:pt x="4056834" y="115572"/>
                    <a:pt x="4394829" y="453417"/>
                    <a:pt x="4394927" y="870260"/>
                  </a:cubicBezTo>
                  <a:cubicBezTo>
                    <a:pt x="4394968" y="1058700"/>
                    <a:pt x="4324516" y="1240340"/>
                    <a:pt x="4197430" y="1379472"/>
                  </a:cubicBezTo>
                  <a:lnTo>
                    <a:pt x="1380075" y="4193993"/>
                  </a:lnTo>
                  <a:cubicBezTo>
                    <a:pt x="1072512" y="4475410"/>
                    <a:pt x="595055" y="4454215"/>
                    <a:pt x="313638" y="4146651"/>
                  </a:cubicBezTo>
                  <a:cubicBezTo>
                    <a:pt x="50030" y="3858549"/>
                    <a:pt x="49683" y="3416948"/>
                    <a:pt x="312840" y="3128435"/>
                  </a:cubicBezTo>
                  <a:lnTo>
                    <a:pt x="3130194" y="313914"/>
                  </a:lnTo>
                  <a:cubicBezTo>
                    <a:pt x="3269269" y="186266"/>
                    <a:pt x="3451215" y="115515"/>
                    <a:pt x="3639985" y="115665"/>
                  </a:cubicBezTo>
                  <a:moveTo>
                    <a:pt x="3639985" y="1"/>
                  </a:moveTo>
                  <a:cubicBezTo>
                    <a:pt x="3421356" y="-234"/>
                    <a:pt x="3210691" y="82047"/>
                    <a:pt x="3050096" y="230404"/>
                  </a:cubicBezTo>
                  <a:lnTo>
                    <a:pt x="229272" y="3048453"/>
                  </a:lnTo>
                  <a:cubicBezTo>
                    <a:pt x="-95867" y="3402588"/>
                    <a:pt x="-72358" y="3953255"/>
                    <a:pt x="281778" y="4278394"/>
                  </a:cubicBezTo>
                  <a:cubicBezTo>
                    <a:pt x="615082" y="4584401"/>
                    <a:pt x="1127244" y="4584037"/>
                    <a:pt x="1460115" y="4277561"/>
                  </a:cubicBezTo>
                  <a:lnTo>
                    <a:pt x="4280997" y="1459512"/>
                  </a:lnTo>
                  <a:cubicBezTo>
                    <a:pt x="4606338" y="1105602"/>
                    <a:pt x="4583176" y="554958"/>
                    <a:pt x="4229266" y="229623"/>
                  </a:cubicBezTo>
                  <a:cubicBezTo>
                    <a:pt x="4068574" y="81902"/>
                    <a:pt x="3858255" y="-50"/>
                    <a:pt x="3639985" y="1"/>
                  </a:cubicBezTo>
                  <a:close/>
                </a:path>
              </a:pathLst>
            </a:custGeom>
            <a:solidFill>
              <a:schemeClr val="tx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E50CC2B-E07B-7AE3-ED86-A50AF492E116}"/>
                </a:ext>
              </a:extLst>
            </p:cNvPr>
            <p:cNvSpPr/>
            <p:nvPr/>
          </p:nvSpPr>
          <p:spPr>
            <a:xfrm>
              <a:off x="3374980" y="4254186"/>
              <a:ext cx="173496" cy="173496"/>
            </a:xfrm>
            <a:custGeom>
              <a:avLst/>
              <a:gdLst>
                <a:gd name="connsiteX0" fmla="*/ 86766 w 173496"/>
                <a:gd name="connsiteY0" fmla="*/ 0 h 173496"/>
                <a:gd name="connsiteX1" fmla="*/ 0 w 173496"/>
                <a:gd name="connsiteY1" fmla="*/ 86731 h 173496"/>
                <a:gd name="connsiteX2" fmla="*/ 86731 w 173496"/>
                <a:gd name="connsiteY2" fmla="*/ 173497 h 173496"/>
                <a:gd name="connsiteX3" fmla="*/ 173497 w 173496"/>
                <a:gd name="connsiteY3" fmla="*/ 86766 h 173496"/>
                <a:gd name="connsiteX4" fmla="*/ 148126 w 173496"/>
                <a:gd name="connsiteY4" fmla="*/ 25446 h 173496"/>
                <a:gd name="connsiteX5" fmla="*/ 86766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66" y="0"/>
                  </a:moveTo>
                  <a:cubicBezTo>
                    <a:pt x="38858" y="-12"/>
                    <a:pt x="12" y="38823"/>
                    <a:pt x="0" y="86731"/>
                  </a:cubicBezTo>
                  <a:cubicBezTo>
                    <a:pt x="-11" y="134639"/>
                    <a:pt x="38817" y="173485"/>
                    <a:pt x="86731" y="173497"/>
                  </a:cubicBezTo>
                  <a:cubicBezTo>
                    <a:pt x="134639" y="173508"/>
                    <a:pt x="173485" y="134674"/>
                    <a:pt x="173497" y="86766"/>
                  </a:cubicBezTo>
                  <a:cubicBezTo>
                    <a:pt x="173503" y="63772"/>
                    <a:pt x="164377" y="41714"/>
                    <a:pt x="148126" y="25446"/>
                  </a:cubicBezTo>
                  <a:cubicBezTo>
                    <a:pt x="131858" y="9160"/>
                    <a:pt x="109783" y="6"/>
                    <a:pt x="86766" y="0"/>
                  </a:cubicBezTo>
                  <a:close/>
                </a:path>
              </a:pathLst>
            </a:custGeom>
            <a:solidFill>
              <a:schemeClr val="bg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82D93B0-4501-4FEF-FDE4-00E38C94A085}"/>
                </a:ext>
              </a:extLst>
            </p:cNvPr>
            <p:cNvSpPr/>
            <p:nvPr/>
          </p:nvSpPr>
          <p:spPr>
            <a:xfrm>
              <a:off x="3579475" y="4458681"/>
              <a:ext cx="173496" cy="173496"/>
            </a:xfrm>
            <a:custGeom>
              <a:avLst/>
              <a:gdLst>
                <a:gd name="connsiteX0" fmla="*/ 86766 w 173496"/>
                <a:gd name="connsiteY0" fmla="*/ 0 h 173496"/>
                <a:gd name="connsiteX1" fmla="*/ 0 w 173496"/>
                <a:gd name="connsiteY1" fmla="*/ 86731 h 173496"/>
                <a:gd name="connsiteX2" fmla="*/ 86731 w 173496"/>
                <a:gd name="connsiteY2" fmla="*/ 173497 h 173496"/>
                <a:gd name="connsiteX3" fmla="*/ 173497 w 173496"/>
                <a:gd name="connsiteY3" fmla="*/ 86766 h 173496"/>
                <a:gd name="connsiteX4" fmla="*/ 148068 w 173496"/>
                <a:gd name="connsiteY4" fmla="*/ 25388 h 173496"/>
                <a:gd name="connsiteX5" fmla="*/ 86766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66" y="0"/>
                  </a:moveTo>
                  <a:cubicBezTo>
                    <a:pt x="38857" y="-12"/>
                    <a:pt x="11" y="38823"/>
                    <a:pt x="0" y="86731"/>
                  </a:cubicBezTo>
                  <a:cubicBezTo>
                    <a:pt x="-12" y="134639"/>
                    <a:pt x="38817" y="173485"/>
                    <a:pt x="86731" y="173497"/>
                  </a:cubicBezTo>
                  <a:cubicBezTo>
                    <a:pt x="134639" y="173508"/>
                    <a:pt x="173485" y="134674"/>
                    <a:pt x="173497" y="86766"/>
                  </a:cubicBezTo>
                  <a:cubicBezTo>
                    <a:pt x="173502" y="63743"/>
                    <a:pt x="164353" y="41662"/>
                    <a:pt x="148068" y="25388"/>
                  </a:cubicBezTo>
                  <a:cubicBezTo>
                    <a:pt x="131805" y="9138"/>
                    <a:pt x="109754" y="6"/>
                    <a:pt x="86766" y="0"/>
                  </a:cubicBezTo>
                  <a:close/>
                </a:path>
              </a:pathLst>
            </a:custGeom>
            <a:solidFill>
              <a:schemeClr val="bg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D33C1B-570C-EE6F-2CF3-BF28FC611A60}"/>
                </a:ext>
              </a:extLst>
            </p:cNvPr>
            <p:cNvSpPr/>
            <p:nvPr/>
          </p:nvSpPr>
          <p:spPr>
            <a:xfrm>
              <a:off x="3783912" y="4663118"/>
              <a:ext cx="173496" cy="173496"/>
            </a:xfrm>
            <a:custGeom>
              <a:avLst/>
              <a:gdLst>
                <a:gd name="connsiteX0" fmla="*/ 86766 w 173496"/>
                <a:gd name="connsiteY0" fmla="*/ 0 h 173496"/>
                <a:gd name="connsiteX1" fmla="*/ 0 w 173496"/>
                <a:gd name="connsiteY1" fmla="*/ 86731 h 173496"/>
                <a:gd name="connsiteX2" fmla="*/ 86731 w 173496"/>
                <a:gd name="connsiteY2" fmla="*/ 173497 h 173496"/>
                <a:gd name="connsiteX3" fmla="*/ 173497 w 173496"/>
                <a:gd name="connsiteY3" fmla="*/ 86766 h 173496"/>
                <a:gd name="connsiteX4" fmla="*/ 148126 w 173496"/>
                <a:gd name="connsiteY4" fmla="*/ 25446 h 173496"/>
                <a:gd name="connsiteX5" fmla="*/ 86766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66" y="0"/>
                  </a:moveTo>
                  <a:cubicBezTo>
                    <a:pt x="38857" y="-12"/>
                    <a:pt x="11" y="38823"/>
                    <a:pt x="0" y="86731"/>
                  </a:cubicBezTo>
                  <a:cubicBezTo>
                    <a:pt x="-12" y="134639"/>
                    <a:pt x="38817" y="173485"/>
                    <a:pt x="86731" y="173497"/>
                  </a:cubicBezTo>
                  <a:cubicBezTo>
                    <a:pt x="134639" y="173508"/>
                    <a:pt x="173485" y="134674"/>
                    <a:pt x="173497" y="86766"/>
                  </a:cubicBezTo>
                  <a:cubicBezTo>
                    <a:pt x="173502" y="63772"/>
                    <a:pt x="164376" y="41714"/>
                    <a:pt x="148126" y="25446"/>
                  </a:cubicBezTo>
                  <a:cubicBezTo>
                    <a:pt x="131857" y="9160"/>
                    <a:pt x="109783" y="6"/>
                    <a:pt x="86766" y="0"/>
                  </a:cubicBezTo>
                  <a:close/>
                </a:path>
              </a:pathLst>
            </a:custGeom>
            <a:solidFill>
              <a:schemeClr val="bg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5FBDAD5-22A7-9CE0-8085-5CA96B2F38F2}"/>
                </a:ext>
              </a:extLst>
            </p:cNvPr>
            <p:cNvSpPr/>
            <p:nvPr/>
          </p:nvSpPr>
          <p:spPr>
            <a:xfrm>
              <a:off x="3988407" y="4867613"/>
              <a:ext cx="173496" cy="173496"/>
            </a:xfrm>
            <a:custGeom>
              <a:avLst/>
              <a:gdLst>
                <a:gd name="connsiteX0" fmla="*/ 86766 w 173496"/>
                <a:gd name="connsiteY0" fmla="*/ 0 h 173496"/>
                <a:gd name="connsiteX1" fmla="*/ 0 w 173496"/>
                <a:gd name="connsiteY1" fmla="*/ 86731 h 173496"/>
                <a:gd name="connsiteX2" fmla="*/ 86731 w 173496"/>
                <a:gd name="connsiteY2" fmla="*/ 173497 h 173496"/>
                <a:gd name="connsiteX3" fmla="*/ 173497 w 173496"/>
                <a:gd name="connsiteY3" fmla="*/ 86766 h 173496"/>
                <a:gd name="connsiteX4" fmla="*/ 148068 w 173496"/>
                <a:gd name="connsiteY4" fmla="*/ 25388 h 173496"/>
                <a:gd name="connsiteX5" fmla="*/ 86766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66" y="0"/>
                  </a:moveTo>
                  <a:cubicBezTo>
                    <a:pt x="38857" y="-11"/>
                    <a:pt x="11" y="38823"/>
                    <a:pt x="0" y="86731"/>
                  </a:cubicBezTo>
                  <a:cubicBezTo>
                    <a:pt x="-12" y="134639"/>
                    <a:pt x="38817" y="173485"/>
                    <a:pt x="86731" y="173497"/>
                  </a:cubicBezTo>
                  <a:cubicBezTo>
                    <a:pt x="134639" y="173508"/>
                    <a:pt x="173485" y="134674"/>
                    <a:pt x="173497" y="86766"/>
                  </a:cubicBezTo>
                  <a:cubicBezTo>
                    <a:pt x="173502" y="63743"/>
                    <a:pt x="164353" y="41662"/>
                    <a:pt x="148068" y="25388"/>
                  </a:cubicBezTo>
                  <a:cubicBezTo>
                    <a:pt x="131805" y="9138"/>
                    <a:pt x="109754" y="6"/>
                    <a:pt x="86766" y="0"/>
                  </a:cubicBezTo>
                  <a:close/>
                </a:path>
              </a:pathLst>
            </a:custGeom>
            <a:solidFill>
              <a:schemeClr val="bg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4177A9D-0485-2645-2E54-246943E85A41}"/>
                </a:ext>
              </a:extLst>
            </p:cNvPr>
            <p:cNvSpPr/>
            <p:nvPr/>
          </p:nvSpPr>
          <p:spPr>
            <a:xfrm>
              <a:off x="2761612" y="4867613"/>
              <a:ext cx="173496" cy="173496"/>
            </a:xfrm>
            <a:custGeom>
              <a:avLst/>
              <a:gdLst>
                <a:gd name="connsiteX0" fmla="*/ 86708 w 173496"/>
                <a:gd name="connsiteY0" fmla="*/ 0 h 173496"/>
                <a:gd name="connsiteX1" fmla="*/ 0 w 173496"/>
                <a:gd name="connsiteY1" fmla="*/ 86789 h 173496"/>
                <a:gd name="connsiteX2" fmla="*/ 86789 w 173496"/>
                <a:gd name="connsiteY2" fmla="*/ 173497 h 173496"/>
                <a:gd name="connsiteX3" fmla="*/ 173497 w 173496"/>
                <a:gd name="connsiteY3" fmla="*/ 86708 h 173496"/>
                <a:gd name="connsiteX4" fmla="*/ 148068 w 173496"/>
                <a:gd name="connsiteY4" fmla="*/ 25388 h 173496"/>
                <a:gd name="connsiteX5" fmla="*/ 86708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08" y="0"/>
                  </a:moveTo>
                  <a:cubicBezTo>
                    <a:pt x="38800" y="23"/>
                    <a:pt x="-23" y="38881"/>
                    <a:pt x="0" y="86789"/>
                  </a:cubicBezTo>
                  <a:cubicBezTo>
                    <a:pt x="23" y="134697"/>
                    <a:pt x="38875" y="173520"/>
                    <a:pt x="86789" y="173497"/>
                  </a:cubicBezTo>
                  <a:cubicBezTo>
                    <a:pt x="134697" y="173474"/>
                    <a:pt x="173520" y="134616"/>
                    <a:pt x="173497" y="86708"/>
                  </a:cubicBezTo>
                  <a:cubicBezTo>
                    <a:pt x="173485" y="63708"/>
                    <a:pt x="164336" y="41651"/>
                    <a:pt x="148068" y="25388"/>
                  </a:cubicBezTo>
                  <a:cubicBezTo>
                    <a:pt x="131811" y="9097"/>
                    <a:pt x="109725" y="-40"/>
                    <a:pt x="86708" y="0"/>
                  </a:cubicBezTo>
                  <a:close/>
                </a:path>
              </a:pathLst>
            </a:custGeom>
            <a:solidFill>
              <a:schemeClr val="bg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3D346D-1A70-B9BD-1944-479F75690002}"/>
                </a:ext>
              </a:extLst>
            </p:cNvPr>
            <p:cNvSpPr/>
            <p:nvPr/>
          </p:nvSpPr>
          <p:spPr>
            <a:xfrm>
              <a:off x="2966106" y="5072107"/>
              <a:ext cx="173496" cy="173496"/>
            </a:xfrm>
            <a:custGeom>
              <a:avLst/>
              <a:gdLst>
                <a:gd name="connsiteX0" fmla="*/ 86708 w 173496"/>
                <a:gd name="connsiteY0" fmla="*/ 0 h 173496"/>
                <a:gd name="connsiteX1" fmla="*/ 0 w 173496"/>
                <a:gd name="connsiteY1" fmla="*/ 86789 h 173496"/>
                <a:gd name="connsiteX2" fmla="*/ 86789 w 173496"/>
                <a:gd name="connsiteY2" fmla="*/ 173497 h 173496"/>
                <a:gd name="connsiteX3" fmla="*/ 173497 w 173496"/>
                <a:gd name="connsiteY3" fmla="*/ 86708 h 173496"/>
                <a:gd name="connsiteX4" fmla="*/ 148068 w 173496"/>
                <a:gd name="connsiteY4" fmla="*/ 25388 h 173496"/>
                <a:gd name="connsiteX5" fmla="*/ 86708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08" y="0"/>
                  </a:moveTo>
                  <a:cubicBezTo>
                    <a:pt x="38800" y="23"/>
                    <a:pt x="-23" y="38881"/>
                    <a:pt x="0" y="86789"/>
                  </a:cubicBezTo>
                  <a:cubicBezTo>
                    <a:pt x="23" y="134697"/>
                    <a:pt x="38875" y="173520"/>
                    <a:pt x="86789" y="173497"/>
                  </a:cubicBezTo>
                  <a:cubicBezTo>
                    <a:pt x="134697" y="173474"/>
                    <a:pt x="173520" y="134616"/>
                    <a:pt x="173497" y="86708"/>
                  </a:cubicBezTo>
                  <a:cubicBezTo>
                    <a:pt x="173485" y="63708"/>
                    <a:pt x="164336" y="41651"/>
                    <a:pt x="148068" y="25388"/>
                  </a:cubicBezTo>
                  <a:cubicBezTo>
                    <a:pt x="131794" y="9120"/>
                    <a:pt x="109719" y="-11"/>
                    <a:pt x="86708" y="0"/>
                  </a:cubicBezTo>
                  <a:close/>
                </a:path>
              </a:pathLst>
            </a:custGeom>
            <a:solidFill>
              <a:schemeClr val="tx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2F76F5A-C31D-DEA5-3791-4350EB9B501D}"/>
                </a:ext>
              </a:extLst>
            </p:cNvPr>
            <p:cNvSpPr/>
            <p:nvPr/>
          </p:nvSpPr>
          <p:spPr>
            <a:xfrm>
              <a:off x="3170543" y="5276544"/>
              <a:ext cx="173496" cy="173496"/>
            </a:xfrm>
            <a:custGeom>
              <a:avLst/>
              <a:gdLst>
                <a:gd name="connsiteX0" fmla="*/ 86708 w 173496"/>
                <a:gd name="connsiteY0" fmla="*/ 0 h 173496"/>
                <a:gd name="connsiteX1" fmla="*/ 0 w 173496"/>
                <a:gd name="connsiteY1" fmla="*/ 86789 h 173496"/>
                <a:gd name="connsiteX2" fmla="*/ 86789 w 173496"/>
                <a:gd name="connsiteY2" fmla="*/ 173497 h 173496"/>
                <a:gd name="connsiteX3" fmla="*/ 173497 w 173496"/>
                <a:gd name="connsiteY3" fmla="*/ 86708 h 173496"/>
                <a:gd name="connsiteX4" fmla="*/ 148068 w 173496"/>
                <a:gd name="connsiteY4" fmla="*/ 25388 h 173496"/>
                <a:gd name="connsiteX5" fmla="*/ 86708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08" y="0"/>
                  </a:moveTo>
                  <a:cubicBezTo>
                    <a:pt x="38800" y="23"/>
                    <a:pt x="-23" y="38881"/>
                    <a:pt x="0" y="86789"/>
                  </a:cubicBezTo>
                  <a:cubicBezTo>
                    <a:pt x="23" y="134697"/>
                    <a:pt x="38875" y="173520"/>
                    <a:pt x="86789" y="173497"/>
                  </a:cubicBezTo>
                  <a:cubicBezTo>
                    <a:pt x="134697" y="173474"/>
                    <a:pt x="173520" y="134616"/>
                    <a:pt x="173497" y="86708"/>
                  </a:cubicBezTo>
                  <a:cubicBezTo>
                    <a:pt x="173485" y="63708"/>
                    <a:pt x="164336" y="41651"/>
                    <a:pt x="148068" y="25388"/>
                  </a:cubicBezTo>
                  <a:cubicBezTo>
                    <a:pt x="131794" y="9120"/>
                    <a:pt x="109719" y="-11"/>
                    <a:pt x="86708" y="0"/>
                  </a:cubicBezTo>
                  <a:close/>
                </a:path>
              </a:pathLst>
            </a:custGeom>
            <a:solidFill>
              <a:schemeClr val="tx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E7EB009-4F57-D27A-E617-A74B7576DCB0}"/>
                </a:ext>
              </a:extLst>
            </p:cNvPr>
            <p:cNvSpPr/>
            <p:nvPr/>
          </p:nvSpPr>
          <p:spPr>
            <a:xfrm>
              <a:off x="3375038" y="5481039"/>
              <a:ext cx="173496" cy="173496"/>
            </a:xfrm>
            <a:custGeom>
              <a:avLst/>
              <a:gdLst>
                <a:gd name="connsiteX0" fmla="*/ 86708 w 173496"/>
                <a:gd name="connsiteY0" fmla="*/ 0 h 173496"/>
                <a:gd name="connsiteX1" fmla="*/ 0 w 173496"/>
                <a:gd name="connsiteY1" fmla="*/ 86789 h 173496"/>
                <a:gd name="connsiteX2" fmla="*/ 86789 w 173496"/>
                <a:gd name="connsiteY2" fmla="*/ 173497 h 173496"/>
                <a:gd name="connsiteX3" fmla="*/ 173497 w 173496"/>
                <a:gd name="connsiteY3" fmla="*/ 86708 h 173496"/>
                <a:gd name="connsiteX4" fmla="*/ 148068 w 173496"/>
                <a:gd name="connsiteY4" fmla="*/ 25389 h 173496"/>
                <a:gd name="connsiteX5" fmla="*/ 86708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08" y="0"/>
                  </a:moveTo>
                  <a:cubicBezTo>
                    <a:pt x="38800" y="23"/>
                    <a:pt x="-23" y="38881"/>
                    <a:pt x="0" y="86789"/>
                  </a:cubicBezTo>
                  <a:cubicBezTo>
                    <a:pt x="23" y="134697"/>
                    <a:pt x="38875" y="173520"/>
                    <a:pt x="86789" y="173497"/>
                  </a:cubicBezTo>
                  <a:cubicBezTo>
                    <a:pt x="134697" y="173474"/>
                    <a:pt x="173520" y="134616"/>
                    <a:pt x="173497" y="86708"/>
                  </a:cubicBezTo>
                  <a:cubicBezTo>
                    <a:pt x="173485" y="63708"/>
                    <a:pt x="164336" y="41651"/>
                    <a:pt x="148068" y="25389"/>
                  </a:cubicBezTo>
                  <a:cubicBezTo>
                    <a:pt x="131794" y="9120"/>
                    <a:pt x="109719" y="-11"/>
                    <a:pt x="86708" y="0"/>
                  </a:cubicBezTo>
                  <a:close/>
                </a:path>
              </a:pathLst>
            </a:custGeom>
            <a:solidFill>
              <a:schemeClr val="tx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C32A31D-579C-561C-5318-F1D8C932D380}"/>
                </a:ext>
              </a:extLst>
            </p:cNvPr>
            <p:cNvSpPr/>
            <p:nvPr/>
          </p:nvSpPr>
          <p:spPr>
            <a:xfrm>
              <a:off x="3170543" y="4458681"/>
              <a:ext cx="173496" cy="173496"/>
            </a:xfrm>
            <a:custGeom>
              <a:avLst/>
              <a:gdLst>
                <a:gd name="connsiteX0" fmla="*/ 86708 w 173496"/>
                <a:gd name="connsiteY0" fmla="*/ 0 h 173496"/>
                <a:gd name="connsiteX1" fmla="*/ 0 w 173496"/>
                <a:gd name="connsiteY1" fmla="*/ 86789 h 173496"/>
                <a:gd name="connsiteX2" fmla="*/ 86789 w 173496"/>
                <a:gd name="connsiteY2" fmla="*/ 173497 h 173496"/>
                <a:gd name="connsiteX3" fmla="*/ 173497 w 173496"/>
                <a:gd name="connsiteY3" fmla="*/ 86708 h 173496"/>
                <a:gd name="connsiteX4" fmla="*/ 148068 w 173496"/>
                <a:gd name="connsiteY4" fmla="*/ 25388 h 173496"/>
                <a:gd name="connsiteX5" fmla="*/ 86708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08" y="0"/>
                  </a:moveTo>
                  <a:cubicBezTo>
                    <a:pt x="38800" y="23"/>
                    <a:pt x="-23" y="38881"/>
                    <a:pt x="0" y="86789"/>
                  </a:cubicBezTo>
                  <a:cubicBezTo>
                    <a:pt x="23" y="134697"/>
                    <a:pt x="38875" y="173520"/>
                    <a:pt x="86789" y="173497"/>
                  </a:cubicBezTo>
                  <a:cubicBezTo>
                    <a:pt x="134697" y="173474"/>
                    <a:pt x="173520" y="134616"/>
                    <a:pt x="173497" y="86708"/>
                  </a:cubicBezTo>
                  <a:cubicBezTo>
                    <a:pt x="173485" y="63708"/>
                    <a:pt x="164336" y="41651"/>
                    <a:pt x="148068" y="25388"/>
                  </a:cubicBezTo>
                  <a:cubicBezTo>
                    <a:pt x="131811" y="9097"/>
                    <a:pt x="109725" y="-40"/>
                    <a:pt x="86708" y="0"/>
                  </a:cubicBezTo>
                  <a:close/>
                </a:path>
              </a:pathLst>
            </a:custGeom>
            <a:solidFill>
              <a:schemeClr val="bg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78A8E7D-2EAC-07A3-AAF7-F9A7D68F46F2}"/>
                </a:ext>
              </a:extLst>
            </p:cNvPr>
            <p:cNvSpPr/>
            <p:nvPr/>
          </p:nvSpPr>
          <p:spPr>
            <a:xfrm>
              <a:off x="3374980" y="4663118"/>
              <a:ext cx="173496" cy="173496"/>
            </a:xfrm>
            <a:custGeom>
              <a:avLst/>
              <a:gdLst>
                <a:gd name="connsiteX0" fmla="*/ 86766 w 173496"/>
                <a:gd name="connsiteY0" fmla="*/ 0 h 173496"/>
                <a:gd name="connsiteX1" fmla="*/ 0 w 173496"/>
                <a:gd name="connsiteY1" fmla="*/ 86731 h 173496"/>
                <a:gd name="connsiteX2" fmla="*/ 86731 w 173496"/>
                <a:gd name="connsiteY2" fmla="*/ 173497 h 173496"/>
                <a:gd name="connsiteX3" fmla="*/ 173497 w 173496"/>
                <a:gd name="connsiteY3" fmla="*/ 86766 h 173496"/>
                <a:gd name="connsiteX4" fmla="*/ 148126 w 173496"/>
                <a:gd name="connsiteY4" fmla="*/ 25446 h 173496"/>
                <a:gd name="connsiteX5" fmla="*/ 86766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66" y="0"/>
                  </a:moveTo>
                  <a:cubicBezTo>
                    <a:pt x="38858" y="-12"/>
                    <a:pt x="12" y="38823"/>
                    <a:pt x="0" y="86731"/>
                  </a:cubicBezTo>
                  <a:cubicBezTo>
                    <a:pt x="-11" y="134639"/>
                    <a:pt x="38817" y="173485"/>
                    <a:pt x="86731" y="173497"/>
                  </a:cubicBezTo>
                  <a:cubicBezTo>
                    <a:pt x="134639" y="173508"/>
                    <a:pt x="173485" y="134674"/>
                    <a:pt x="173497" y="86766"/>
                  </a:cubicBezTo>
                  <a:cubicBezTo>
                    <a:pt x="173503" y="63772"/>
                    <a:pt x="164377" y="41714"/>
                    <a:pt x="148126" y="25446"/>
                  </a:cubicBezTo>
                  <a:cubicBezTo>
                    <a:pt x="131858" y="9160"/>
                    <a:pt x="109783" y="6"/>
                    <a:pt x="86766" y="0"/>
                  </a:cubicBezTo>
                  <a:close/>
                </a:path>
              </a:pathLst>
            </a:custGeom>
            <a:solidFill>
              <a:schemeClr val="bg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C2FE20B-52FA-E770-1DD5-56796A10F9D7}"/>
                </a:ext>
              </a:extLst>
            </p:cNvPr>
            <p:cNvSpPr/>
            <p:nvPr/>
          </p:nvSpPr>
          <p:spPr>
            <a:xfrm>
              <a:off x="3579475" y="4867613"/>
              <a:ext cx="173496" cy="173496"/>
            </a:xfrm>
            <a:custGeom>
              <a:avLst/>
              <a:gdLst>
                <a:gd name="connsiteX0" fmla="*/ 86766 w 173496"/>
                <a:gd name="connsiteY0" fmla="*/ 0 h 173496"/>
                <a:gd name="connsiteX1" fmla="*/ 0 w 173496"/>
                <a:gd name="connsiteY1" fmla="*/ 86731 h 173496"/>
                <a:gd name="connsiteX2" fmla="*/ 86731 w 173496"/>
                <a:gd name="connsiteY2" fmla="*/ 173497 h 173496"/>
                <a:gd name="connsiteX3" fmla="*/ 173497 w 173496"/>
                <a:gd name="connsiteY3" fmla="*/ 86766 h 173496"/>
                <a:gd name="connsiteX4" fmla="*/ 148068 w 173496"/>
                <a:gd name="connsiteY4" fmla="*/ 25388 h 173496"/>
                <a:gd name="connsiteX5" fmla="*/ 86766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66" y="0"/>
                  </a:moveTo>
                  <a:cubicBezTo>
                    <a:pt x="38857" y="-11"/>
                    <a:pt x="11" y="38823"/>
                    <a:pt x="0" y="86731"/>
                  </a:cubicBezTo>
                  <a:cubicBezTo>
                    <a:pt x="-12" y="134639"/>
                    <a:pt x="38817" y="173485"/>
                    <a:pt x="86731" y="173497"/>
                  </a:cubicBezTo>
                  <a:cubicBezTo>
                    <a:pt x="134639" y="173508"/>
                    <a:pt x="173485" y="134674"/>
                    <a:pt x="173497" y="86766"/>
                  </a:cubicBezTo>
                  <a:cubicBezTo>
                    <a:pt x="173502" y="63743"/>
                    <a:pt x="164353" y="41662"/>
                    <a:pt x="148068" y="25388"/>
                  </a:cubicBezTo>
                  <a:cubicBezTo>
                    <a:pt x="131805" y="9138"/>
                    <a:pt x="109754" y="6"/>
                    <a:pt x="86766" y="0"/>
                  </a:cubicBezTo>
                  <a:close/>
                </a:path>
              </a:pathLst>
            </a:custGeom>
            <a:solidFill>
              <a:schemeClr val="bg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C8A8DBA-AE13-5C27-89BB-8B8CA4A6BC59}"/>
                </a:ext>
              </a:extLst>
            </p:cNvPr>
            <p:cNvSpPr/>
            <p:nvPr/>
          </p:nvSpPr>
          <p:spPr>
            <a:xfrm>
              <a:off x="3783970" y="5072107"/>
              <a:ext cx="173496" cy="173496"/>
            </a:xfrm>
            <a:custGeom>
              <a:avLst/>
              <a:gdLst>
                <a:gd name="connsiteX0" fmla="*/ 86708 w 173496"/>
                <a:gd name="connsiteY0" fmla="*/ 0 h 173496"/>
                <a:gd name="connsiteX1" fmla="*/ 0 w 173496"/>
                <a:gd name="connsiteY1" fmla="*/ 86789 h 173496"/>
                <a:gd name="connsiteX2" fmla="*/ 86789 w 173496"/>
                <a:gd name="connsiteY2" fmla="*/ 173497 h 173496"/>
                <a:gd name="connsiteX3" fmla="*/ 173497 w 173496"/>
                <a:gd name="connsiteY3" fmla="*/ 86708 h 173496"/>
                <a:gd name="connsiteX4" fmla="*/ 148068 w 173496"/>
                <a:gd name="connsiteY4" fmla="*/ 25388 h 173496"/>
                <a:gd name="connsiteX5" fmla="*/ 86708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08" y="0"/>
                  </a:moveTo>
                  <a:cubicBezTo>
                    <a:pt x="38800" y="23"/>
                    <a:pt x="-23" y="38881"/>
                    <a:pt x="0" y="86789"/>
                  </a:cubicBezTo>
                  <a:cubicBezTo>
                    <a:pt x="23" y="134697"/>
                    <a:pt x="38875" y="173520"/>
                    <a:pt x="86789" y="173497"/>
                  </a:cubicBezTo>
                  <a:cubicBezTo>
                    <a:pt x="134697" y="173474"/>
                    <a:pt x="173520" y="134616"/>
                    <a:pt x="173497" y="86708"/>
                  </a:cubicBezTo>
                  <a:cubicBezTo>
                    <a:pt x="173485" y="63708"/>
                    <a:pt x="164336" y="41651"/>
                    <a:pt x="148068" y="25388"/>
                  </a:cubicBezTo>
                  <a:cubicBezTo>
                    <a:pt x="131794" y="9120"/>
                    <a:pt x="109719" y="-11"/>
                    <a:pt x="86708" y="0"/>
                  </a:cubicBezTo>
                  <a:close/>
                </a:path>
              </a:pathLst>
            </a:custGeom>
            <a:solidFill>
              <a:schemeClr val="tx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4B17C3F-B685-856D-162A-96785ECE530A}"/>
                </a:ext>
              </a:extLst>
            </p:cNvPr>
            <p:cNvSpPr/>
            <p:nvPr/>
          </p:nvSpPr>
          <p:spPr>
            <a:xfrm>
              <a:off x="2966049" y="4663118"/>
              <a:ext cx="173496" cy="173496"/>
            </a:xfrm>
            <a:custGeom>
              <a:avLst/>
              <a:gdLst>
                <a:gd name="connsiteX0" fmla="*/ 86766 w 173496"/>
                <a:gd name="connsiteY0" fmla="*/ 0 h 173496"/>
                <a:gd name="connsiteX1" fmla="*/ 0 w 173496"/>
                <a:gd name="connsiteY1" fmla="*/ 86731 h 173496"/>
                <a:gd name="connsiteX2" fmla="*/ 86731 w 173496"/>
                <a:gd name="connsiteY2" fmla="*/ 173497 h 173496"/>
                <a:gd name="connsiteX3" fmla="*/ 173497 w 173496"/>
                <a:gd name="connsiteY3" fmla="*/ 86766 h 173496"/>
                <a:gd name="connsiteX4" fmla="*/ 148126 w 173496"/>
                <a:gd name="connsiteY4" fmla="*/ 25446 h 173496"/>
                <a:gd name="connsiteX5" fmla="*/ 86766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66" y="0"/>
                  </a:moveTo>
                  <a:cubicBezTo>
                    <a:pt x="38858" y="-12"/>
                    <a:pt x="12" y="38823"/>
                    <a:pt x="0" y="86731"/>
                  </a:cubicBezTo>
                  <a:cubicBezTo>
                    <a:pt x="-11" y="134639"/>
                    <a:pt x="38817" y="173485"/>
                    <a:pt x="86731" y="173497"/>
                  </a:cubicBezTo>
                  <a:cubicBezTo>
                    <a:pt x="134639" y="173508"/>
                    <a:pt x="173485" y="134674"/>
                    <a:pt x="173497" y="86766"/>
                  </a:cubicBezTo>
                  <a:cubicBezTo>
                    <a:pt x="173502" y="63772"/>
                    <a:pt x="164377" y="41714"/>
                    <a:pt x="148126" y="25446"/>
                  </a:cubicBezTo>
                  <a:cubicBezTo>
                    <a:pt x="131857" y="9160"/>
                    <a:pt x="109783" y="6"/>
                    <a:pt x="86766" y="0"/>
                  </a:cubicBezTo>
                  <a:close/>
                </a:path>
              </a:pathLst>
            </a:custGeom>
            <a:solidFill>
              <a:schemeClr val="bg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11AD918-48C3-FC98-3EBF-F2FF35FA2C91}"/>
                </a:ext>
              </a:extLst>
            </p:cNvPr>
            <p:cNvSpPr/>
            <p:nvPr/>
          </p:nvSpPr>
          <p:spPr>
            <a:xfrm>
              <a:off x="3170543" y="4867613"/>
              <a:ext cx="173496" cy="173496"/>
            </a:xfrm>
            <a:custGeom>
              <a:avLst/>
              <a:gdLst>
                <a:gd name="connsiteX0" fmla="*/ 86708 w 173496"/>
                <a:gd name="connsiteY0" fmla="*/ 0 h 173496"/>
                <a:gd name="connsiteX1" fmla="*/ 0 w 173496"/>
                <a:gd name="connsiteY1" fmla="*/ 86789 h 173496"/>
                <a:gd name="connsiteX2" fmla="*/ 86789 w 173496"/>
                <a:gd name="connsiteY2" fmla="*/ 173497 h 173496"/>
                <a:gd name="connsiteX3" fmla="*/ 173497 w 173496"/>
                <a:gd name="connsiteY3" fmla="*/ 86708 h 173496"/>
                <a:gd name="connsiteX4" fmla="*/ 148068 w 173496"/>
                <a:gd name="connsiteY4" fmla="*/ 25388 h 173496"/>
                <a:gd name="connsiteX5" fmla="*/ 86708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08" y="0"/>
                  </a:moveTo>
                  <a:cubicBezTo>
                    <a:pt x="38800" y="23"/>
                    <a:pt x="-23" y="38881"/>
                    <a:pt x="0" y="86789"/>
                  </a:cubicBezTo>
                  <a:cubicBezTo>
                    <a:pt x="23" y="134697"/>
                    <a:pt x="38875" y="173520"/>
                    <a:pt x="86789" y="173497"/>
                  </a:cubicBezTo>
                  <a:cubicBezTo>
                    <a:pt x="134697" y="173474"/>
                    <a:pt x="173520" y="134616"/>
                    <a:pt x="173497" y="86708"/>
                  </a:cubicBezTo>
                  <a:cubicBezTo>
                    <a:pt x="173485" y="63708"/>
                    <a:pt x="164336" y="41651"/>
                    <a:pt x="148068" y="25388"/>
                  </a:cubicBezTo>
                  <a:cubicBezTo>
                    <a:pt x="131811" y="9097"/>
                    <a:pt x="109725" y="-40"/>
                    <a:pt x="86708" y="0"/>
                  </a:cubicBezTo>
                  <a:close/>
                </a:path>
              </a:pathLst>
            </a:custGeom>
            <a:solidFill>
              <a:schemeClr val="bg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E0A75A4-61BB-915E-D3CB-BE4B7C55EAE2}"/>
                </a:ext>
              </a:extLst>
            </p:cNvPr>
            <p:cNvSpPr/>
            <p:nvPr/>
          </p:nvSpPr>
          <p:spPr>
            <a:xfrm>
              <a:off x="3375038" y="5072107"/>
              <a:ext cx="173496" cy="173496"/>
            </a:xfrm>
            <a:custGeom>
              <a:avLst/>
              <a:gdLst>
                <a:gd name="connsiteX0" fmla="*/ 86708 w 173496"/>
                <a:gd name="connsiteY0" fmla="*/ 0 h 173496"/>
                <a:gd name="connsiteX1" fmla="*/ 0 w 173496"/>
                <a:gd name="connsiteY1" fmla="*/ 86789 h 173496"/>
                <a:gd name="connsiteX2" fmla="*/ 86789 w 173496"/>
                <a:gd name="connsiteY2" fmla="*/ 173497 h 173496"/>
                <a:gd name="connsiteX3" fmla="*/ 173497 w 173496"/>
                <a:gd name="connsiteY3" fmla="*/ 86708 h 173496"/>
                <a:gd name="connsiteX4" fmla="*/ 148068 w 173496"/>
                <a:gd name="connsiteY4" fmla="*/ 25388 h 173496"/>
                <a:gd name="connsiteX5" fmla="*/ 86708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08" y="0"/>
                  </a:moveTo>
                  <a:cubicBezTo>
                    <a:pt x="38800" y="23"/>
                    <a:pt x="-23" y="38881"/>
                    <a:pt x="0" y="86789"/>
                  </a:cubicBezTo>
                  <a:cubicBezTo>
                    <a:pt x="23" y="134697"/>
                    <a:pt x="38875" y="173520"/>
                    <a:pt x="86789" y="173497"/>
                  </a:cubicBezTo>
                  <a:cubicBezTo>
                    <a:pt x="134697" y="173474"/>
                    <a:pt x="173520" y="134616"/>
                    <a:pt x="173497" y="86708"/>
                  </a:cubicBezTo>
                  <a:cubicBezTo>
                    <a:pt x="173485" y="63708"/>
                    <a:pt x="164336" y="41651"/>
                    <a:pt x="148068" y="25388"/>
                  </a:cubicBezTo>
                  <a:cubicBezTo>
                    <a:pt x="131794" y="9120"/>
                    <a:pt x="109719" y="-11"/>
                    <a:pt x="86708" y="0"/>
                  </a:cubicBezTo>
                  <a:close/>
                </a:path>
              </a:pathLst>
            </a:custGeom>
            <a:solidFill>
              <a:schemeClr val="tx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BCDFC0F-DAEB-9290-2D20-76BFE5DC2D59}"/>
                </a:ext>
              </a:extLst>
            </p:cNvPr>
            <p:cNvSpPr/>
            <p:nvPr/>
          </p:nvSpPr>
          <p:spPr>
            <a:xfrm>
              <a:off x="3579475" y="5276544"/>
              <a:ext cx="173496" cy="173496"/>
            </a:xfrm>
            <a:custGeom>
              <a:avLst/>
              <a:gdLst>
                <a:gd name="connsiteX0" fmla="*/ 86766 w 173496"/>
                <a:gd name="connsiteY0" fmla="*/ 0 h 173496"/>
                <a:gd name="connsiteX1" fmla="*/ 0 w 173496"/>
                <a:gd name="connsiteY1" fmla="*/ 86731 h 173496"/>
                <a:gd name="connsiteX2" fmla="*/ 86731 w 173496"/>
                <a:gd name="connsiteY2" fmla="*/ 173497 h 173496"/>
                <a:gd name="connsiteX3" fmla="*/ 173497 w 173496"/>
                <a:gd name="connsiteY3" fmla="*/ 86766 h 173496"/>
                <a:gd name="connsiteX4" fmla="*/ 148068 w 173496"/>
                <a:gd name="connsiteY4" fmla="*/ 25388 h 173496"/>
                <a:gd name="connsiteX5" fmla="*/ 86766 w 173496"/>
                <a:gd name="connsiteY5" fmla="*/ 0 h 17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496" h="173496">
                  <a:moveTo>
                    <a:pt x="86766" y="0"/>
                  </a:moveTo>
                  <a:cubicBezTo>
                    <a:pt x="38857" y="-11"/>
                    <a:pt x="11" y="38823"/>
                    <a:pt x="0" y="86731"/>
                  </a:cubicBezTo>
                  <a:cubicBezTo>
                    <a:pt x="-12" y="134639"/>
                    <a:pt x="38817" y="173485"/>
                    <a:pt x="86731" y="173497"/>
                  </a:cubicBezTo>
                  <a:cubicBezTo>
                    <a:pt x="134639" y="173508"/>
                    <a:pt x="173485" y="134674"/>
                    <a:pt x="173497" y="86766"/>
                  </a:cubicBezTo>
                  <a:cubicBezTo>
                    <a:pt x="173502" y="63743"/>
                    <a:pt x="164353" y="41662"/>
                    <a:pt x="148068" y="25388"/>
                  </a:cubicBezTo>
                  <a:cubicBezTo>
                    <a:pt x="131805" y="9138"/>
                    <a:pt x="109754" y="6"/>
                    <a:pt x="86766" y="0"/>
                  </a:cubicBezTo>
                  <a:close/>
                </a:path>
              </a:pathLst>
            </a:custGeom>
            <a:solidFill>
              <a:schemeClr val="tx1"/>
            </a:solidFill>
            <a:ln w="57745" cap="flat">
              <a:solidFill>
                <a:srgbClr val="DA672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34" name="Graphic 33" descr="Hashtag with solid fill">
            <a:extLst>
              <a:ext uri="{FF2B5EF4-FFF2-40B4-BE49-F238E27FC236}">
                <a16:creationId xmlns:a16="http://schemas.microsoft.com/office/drawing/2014/main" id="{1722E931-D37A-B3E0-635B-B6C5B9643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90800" y="6067710"/>
            <a:ext cx="3648530" cy="3648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2D20DC-016E-1E0D-909E-22A0192B3723}"/>
              </a:ext>
            </a:extLst>
          </p:cNvPr>
          <p:cNvSpPr txBox="1"/>
          <p:nvPr/>
        </p:nvSpPr>
        <p:spPr>
          <a:xfrm>
            <a:off x="8135509" y="2421684"/>
            <a:ext cx="8915400" cy="182408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15000"/>
              </a:lnSpc>
              <a:spcBef>
                <a:spcPts val="1200"/>
              </a:spcBef>
              <a:defRPr sz="2700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defRPr>
            </a:lvl1pPr>
            <a:lvl2pPr marL="742950" lvl="1" indent="-285750">
              <a:lnSpc>
                <a:spcPct val="115000"/>
              </a:lnSpc>
              <a:buFont typeface="Arial" panose="020B0604020202020204" pitchFamily="34" charset="0"/>
              <a:buChar char="○"/>
              <a:defRPr sz="2700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defRPr>
            </a:lvl2pPr>
          </a:lstStyle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#10AlyticsMonthlyKnowledgeQuest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2800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#10AlyticsDataScienceQuest</a:t>
            </a:r>
          </a:p>
        </p:txBody>
      </p:sp>
    </p:spTree>
    <p:extLst>
      <p:ext uri="{BB962C8B-B14F-4D97-AF65-F5344CB8AC3E}">
        <p14:creationId xmlns:p14="http://schemas.microsoft.com/office/powerpoint/2010/main" val="425832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</TotalTime>
  <Words>530</Words>
  <Application>Microsoft Office PowerPoint</Application>
  <PresentationFormat>Custom</PresentationFormat>
  <Paragraphs>61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Canva Sans</vt:lpstr>
      <vt:lpstr>Poppins</vt:lpstr>
      <vt:lpstr>Arial</vt:lpstr>
      <vt:lpstr>Canva Sans Bold</vt:lpstr>
      <vt:lpstr>Aptos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Simple Professional Group Project Presentation</dc:title>
  <dc:creator>PRISCILLA FANAMA</dc:creator>
  <cp:lastModifiedBy>Bidemi Akanni</cp:lastModifiedBy>
  <cp:revision>11</cp:revision>
  <dcterms:created xsi:type="dcterms:W3CDTF">2006-08-16T00:00:00Z</dcterms:created>
  <dcterms:modified xsi:type="dcterms:W3CDTF">2025-05-26T13:58:00Z</dcterms:modified>
  <dc:identifier>DAGnInemUZM</dc:identifier>
</cp:coreProperties>
</file>

<file path=docProps/thumbnail.jpeg>
</file>